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1004" r:id="rId2"/>
    <p:sldId id="1032" r:id="rId3"/>
    <p:sldId id="1027" r:id="rId4"/>
    <p:sldId id="1028" r:id="rId5"/>
    <p:sldId id="1029" r:id="rId6"/>
    <p:sldId id="103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 蕾" initials="曹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0F0"/>
    <a:srgbClr val="EF6F76"/>
    <a:srgbClr val="D18282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904B2-B657-4E47-A300-C4BBD8AFF063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90CB-9E7C-4097-990A-26D60DCE5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1236000" y="145802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191000" y="367390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1">
    <p:bg bwMode="auto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572811" y="14087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23309"/>
            <a:ext cx="12191667" cy="3722615"/>
          </a:xfrm>
          <a:prstGeom prst="rect">
            <a:avLst/>
          </a:prstGeom>
          <a:solidFill>
            <a:srgbClr val="C8141E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31425"/>
          <a:stretch>
            <a:fillRect/>
          </a:stretch>
        </p:blipFill>
        <p:spPr>
          <a:xfrm>
            <a:off x="-1341" y="3731396"/>
            <a:ext cx="12191667" cy="3158642"/>
          </a:xfrm>
          <a:prstGeom prst="rect">
            <a:avLst/>
          </a:prstGeom>
        </p:spPr>
      </p:pic>
      <p:sp>
        <p:nvSpPr>
          <p:cNvPr id="17" name="标题 2"/>
          <p:cNvSpPr txBox="1"/>
          <p:nvPr/>
        </p:nvSpPr>
        <p:spPr>
          <a:xfrm>
            <a:off x="1003" y="1274724"/>
            <a:ext cx="12190997" cy="1627085"/>
          </a:xfrm>
          <a:prstGeom prst="rect">
            <a:avLst/>
          </a:prstGeom>
        </p:spPr>
        <p:txBody>
          <a:bodyPr vert="horz" lIns="96770" tIns="48385" rIns="96770" bIns="48385" rtlCol="0" anchor="b">
            <a:no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年度个人总结线上操作指南</a:t>
            </a:r>
          </a:p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（学生）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设奖方名称一栏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68529CB-81FB-FEA1-262F-0325C65DEA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453" y="767703"/>
          <a:ext cx="5760718" cy="5764968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096417">
                  <a:extLst>
                    <a:ext uri="{9D8B030D-6E8A-4147-A177-3AD203B41FA5}">
                      <a16:colId xmlns:a16="http://schemas.microsoft.com/office/drawing/2014/main" val="569650973"/>
                    </a:ext>
                  </a:extLst>
                </a:gridCol>
                <a:gridCol w="1664301">
                  <a:extLst>
                    <a:ext uri="{9D8B030D-6E8A-4147-A177-3AD203B41FA5}">
                      <a16:colId xmlns:a16="http://schemas.microsoft.com/office/drawing/2014/main" val="2715559245"/>
                    </a:ext>
                  </a:extLst>
                </a:gridCol>
              </a:tblGrid>
              <a:tr h="26764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奖项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设奖方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3879485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58</a:t>
                      </a:r>
                      <a:r>
                        <a:rPr lang="zh-CN" altLang="en-US" sz="900" u="none" strike="noStrike" dirty="0">
                          <a:effectLst/>
                        </a:rPr>
                        <a:t>届船院校友助学金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周修典学长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9516877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爱菊助学金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刘浩清公益基金会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2397144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蔡淑芬奖助学金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朱全美先生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3008538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何绍诗奖学金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何能学姐、何奇女士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2903056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“黄振”博士助学基金、“刘聘三、张玲香”博士助学基金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刘有明学嫂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3107217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江西校友会助学金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江西校友会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9651128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林胜兴杨素英帮困助学金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林胜兴教授、杨素英教授伉俪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0690614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罗伯特斯坦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严国觉励学金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严国觉学长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5583775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勤俭助学金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杨臣勋勤俭基金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4610206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陶哲甫助学金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陶潘丽瑶学嫂及家人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66866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王烨倪海琛励学金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0923713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上海交通大学校友会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0269437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校友爱心助学金（马家騄专项）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马家騄学长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3257436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熊继昭奖助学金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吕庆元学长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2159767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赵曾珏、秦昭华助学金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美洲校友总会基金会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1262942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铸人计划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87-90</a:t>
                      </a:r>
                      <a:r>
                        <a:rPr lang="zh-CN" altLang="en-US" sz="900" u="none" strike="noStrike" dirty="0">
                          <a:effectLst/>
                        </a:rPr>
                        <a:t>级学长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6158042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一路有你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校友（具体看备注）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9333089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宁波校友会奖助学金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宁波校友会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8951884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宁波爱心</a:t>
                      </a:r>
                      <a:r>
                        <a:rPr lang="en-US" altLang="zh-CN" sz="900" u="none" strike="noStrike" dirty="0">
                          <a:effectLst/>
                        </a:rPr>
                        <a:t>—</a:t>
                      </a:r>
                      <a:r>
                        <a:rPr lang="zh-CN" altLang="en-US" sz="900" u="none" strike="noStrike" dirty="0">
                          <a:effectLst/>
                        </a:rPr>
                        <a:t>宁波校友会助学基金（广天专项）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166648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云南校友会助学金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云南校友会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011812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邵璘校友助学金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邵璘学长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5644964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77</a:t>
                      </a:r>
                      <a:r>
                        <a:rPr lang="zh-CN" altLang="en-US" sz="900" u="none" strike="noStrike">
                          <a:effectLst/>
                        </a:rPr>
                        <a:t>、</a:t>
                      </a:r>
                      <a:r>
                        <a:rPr lang="en-US" altLang="zh-CN" sz="900" u="none" strike="noStrike">
                          <a:effectLst/>
                        </a:rPr>
                        <a:t>78</a:t>
                      </a:r>
                      <a:r>
                        <a:rPr lang="zh-CN" altLang="en-US" sz="900" u="none" strike="noStrike">
                          <a:effectLst/>
                        </a:rPr>
                        <a:t>级校友励学金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级校友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8695609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小米助学金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北京小米公益基金会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3618957"/>
                  </a:ext>
                </a:extLst>
              </a:tr>
              <a:tr h="22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上海市慈善基金会慈善教育基金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9215884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6EC13EE-269E-57BF-131F-B2EB9BE723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75831" y="766149"/>
          <a:ext cx="5523752" cy="5797966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945537">
                  <a:extLst>
                    <a:ext uri="{9D8B030D-6E8A-4147-A177-3AD203B41FA5}">
                      <a16:colId xmlns:a16="http://schemas.microsoft.com/office/drawing/2014/main" val="443248298"/>
                    </a:ext>
                  </a:extLst>
                </a:gridCol>
                <a:gridCol w="1578215">
                  <a:extLst>
                    <a:ext uri="{9D8B030D-6E8A-4147-A177-3AD203B41FA5}">
                      <a16:colId xmlns:a16="http://schemas.microsoft.com/office/drawing/2014/main" val="4149395330"/>
                    </a:ext>
                  </a:extLst>
                </a:gridCol>
              </a:tblGrid>
              <a:tr h="2614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奖项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设奖方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5611040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润励学金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葛群学长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1173433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正德馨助学金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徐学长伉俪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262382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国宾奖助学金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美洲校友总会基金会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1509958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联想新生助学金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联想（北京）有限公司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1208116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胡燮和学长儿子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1188445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健博助学金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梁慧雯女士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7785896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4529376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刘永龄基金会有限公司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6242571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4508652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寒冬送温暖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787031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叔蘋同学会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1315911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0383844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中国海油大学生助学基金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中国宋庆龄基金会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8265714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任闻玉助学金 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任九皋先生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4862273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柏年助学金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王柏年先生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0986024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郭谢碧蓉助学金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郭谢碧蓉基金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0449702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1830090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3575213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伍威权伙食资助基金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8470312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张明为全额奖助学金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张明为慈善基金会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661497"/>
                  </a:ext>
                </a:extLst>
              </a:tr>
              <a:tr h="2614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张乃新基金会  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刘伦先生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1356332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徐雪梅励学金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徐雪梅女士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7092058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SMC</a:t>
                      </a:r>
                      <a:r>
                        <a:rPr lang="zh-CN" altLang="en-US" sz="900" u="none" strike="noStrike" dirty="0">
                          <a:effectLst/>
                        </a:rPr>
                        <a:t>助学金  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北京</a:t>
                      </a:r>
                      <a:r>
                        <a:rPr lang="en-US" altLang="zh-CN" sz="900" u="none" strike="noStrike">
                          <a:effectLst/>
                        </a:rPr>
                        <a:t>SMC</a:t>
                      </a:r>
                      <a:r>
                        <a:rPr lang="zh-CN" altLang="en-US" sz="900" u="none" strike="noStrike">
                          <a:effectLst/>
                        </a:rPr>
                        <a:t>教育基金会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8337488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金宝医学院助学金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7662854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102784"/>
                  </a:ext>
                </a:extLst>
              </a:tr>
              <a:tr h="39221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国泰君安证券奖助学金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上海国泰君安社会公益基金会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国泰君安证券股份有限公司上海分公司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6571951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林陈孝文助学金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陈晓梅女士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6491127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校友思源励学金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聂梅励、钱亦平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44387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年度个人总结申请及审批流程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2628023" y="1536847"/>
            <a:ext cx="1834436" cy="3223882"/>
            <a:chOff x="2779701" y="761123"/>
            <a:chExt cx="1834436" cy="3223882"/>
          </a:xfrm>
        </p:grpSpPr>
        <p:sp>
          <p:nvSpPr>
            <p:cNvPr id="6" name="圆角矩形 5">
              <a:hlinkClick r:id="rId4" action="ppaction://hlinksldjump"/>
            </p:cNvPr>
            <p:cNvSpPr/>
            <p:nvPr/>
          </p:nvSpPr>
          <p:spPr>
            <a:xfrm>
              <a:off x="360005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779701" y="2230679"/>
              <a:ext cx="18344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/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获得</a:t>
              </a:r>
              <a:r>
                <a:rPr lang="zh-CN" altLang="en-US" b="1" dirty="0">
                  <a:solidFill>
                    <a:srgbClr val="C00000"/>
                  </a:solidFill>
                  <a:highlight>
                    <a:srgbClr val="FFFF00"/>
                  </a:highlight>
                </a:rPr>
                <a:t>上年度助学金的同学提交</a:t>
              </a:r>
              <a:r>
                <a:rPr lang="zh-CN" altLang="en-US" b="1" dirty="0"/>
                <a:t>年度个人总结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（</a:t>
              </a:r>
              <a:r>
                <a:rPr lang="zh-CN" altLang="en-US" b="1" dirty="0">
                  <a:solidFill>
                    <a:srgbClr val="C00000"/>
                  </a:solidFill>
                </a:rPr>
                <a:t>名单已下发至院系</a:t>
              </a:r>
              <a:r>
                <a:rPr lang="zh-CN" altLang="en-US" b="1" dirty="0"/>
                <a:t>）</a:t>
              </a:r>
              <a:endParaRPr lang="en-US" altLang="zh-CN" b="1" dirty="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565076" y="1536847"/>
            <a:ext cx="1559720" cy="3497305"/>
            <a:chOff x="4506112" y="761123"/>
            <a:chExt cx="1559720" cy="3497305"/>
          </a:xfrm>
        </p:grpSpPr>
        <p:sp>
          <p:nvSpPr>
            <p:cNvPr id="24" name="圆角矩形 23"/>
            <p:cNvSpPr/>
            <p:nvPr/>
          </p:nvSpPr>
          <p:spPr>
            <a:xfrm>
              <a:off x="5108179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思政考核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06112" y="2227103"/>
              <a:ext cx="155972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进行审核，并对上一年获得发展助学金的同学进行</a:t>
              </a:r>
              <a:r>
                <a:rPr lang="en-US" altLang="zh-CN" b="1" dirty="0">
                  <a:solidFill>
                    <a:srgbClr val="C00000"/>
                  </a:solidFill>
                </a:rPr>
                <a:t>ABC</a:t>
              </a:r>
              <a:r>
                <a:rPr lang="zh-CN" altLang="en-US" b="1" dirty="0"/>
                <a:t>档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考核评定</a:t>
              </a:r>
              <a:endParaRPr lang="zh-CN" altLang="en-US" b="1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314289" y="1536847"/>
            <a:ext cx="1559720" cy="2097881"/>
            <a:chOff x="6018609" y="761123"/>
            <a:chExt cx="1559720" cy="2097881"/>
          </a:xfrm>
        </p:grpSpPr>
        <p:sp>
          <p:nvSpPr>
            <p:cNvPr id="26" name="圆角矩形 25">
              <a:hlinkClick r:id="" action="ppaction://noaction"/>
            </p:cNvPr>
            <p:cNvSpPr/>
            <p:nvPr/>
          </p:nvSpPr>
          <p:spPr>
            <a:xfrm>
              <a:off x="661630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院系审核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18609" y="2212673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22413" y="1405581"/>
            <a:ext cx="1559720" cy="2248374"/>
            <a:chOff x="7526733" y="629857"/>
            <a:chExt cx="1559720" cy="2248374"/>
          </a:xfrm>
        </p:grpSpPr>
        <p:sp>
          <p:nvSpPr>
            <p:cNvPr id="28" name="圆角矩形 27"/>
            <p:cNvSpPr/>
            <p:nvPr/>
          </p:nvSpPr>
          <p:spPr>
            <a:xfrm>
              <a:off x="8124428" y="629857"/>
              <a:ext cx="364331" cy="1512689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学生处审核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526733" y="2231900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cxnSp>
        <p:nvCxnSpPr>
          <p:cNvPr id="31" name="直接箭头连接符 30"/>
          <p:cNvCxnSpPr>
            <a:stCxn id="6" idx="3"/>
            <a:endCxn id="24" idx="1"/>
          </p:cNvCxnSpPr>
          <p:nvPr/>
        </p:nvCxnSpPr>
        <p:spPr>
          <a:xfrm>
            <a:off x="3812707" y="2161925"/>
            <a:ext cx="13544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4" idx="3"/>
            <a:endCxn id="26" idx="1"/>
          </p:cNvCxnSpPr>
          <p:nvPr/>
        </p:nvCxnSpPr>
        <p:spPr>
          <a:xfrm>
            <a:off x="5531474" y="2161925"/>
            <a:ext cx="13805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6" idx="3"/>
            <a:endCxn id="28" idx="1"/>
          </p:cNvCxnSpPr>
          <p:nvPr/>
        </p:nvCxnSpPr>
        <p:spPr>
          <a:xfrm>
            <a:off x="7276315" y="2161925"/>
            <a:ext cx="114379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平行四边形 40"/>
          <p:cNvSpPr/>
          <p:nvPr/>
        </p:nvSpPr>
        <p:spPr>
          <a:xfrm rot="5400000">
            <a:off x="-1129304" y="2485640"/>
            <a:ext cx="4226808" cy="718487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年度个人总结流程</a:t>
            </a:r>
          </a:p>
        </p:txBody>
      </p:sp>
      <p:sp>
        <p:nvSpPr>
          <p:cNvPr id="2" name="矩形 1"/>
          <p:cNvSpPr/>
          <p:nvPr/>
        </p:nvSpPr>
        <p:spPr>
          <a:xfrm>
            <a:off x="842883" y="5298938"/>
            <a:ext cx="10699006" cy="1341649"/>
          </a:xfrm>
          <a:prstGeom prst="rect">
            <a:avLst/>
          </a:prstGeom>
          <a:ln w="1905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A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100%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、成绩排名年级前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、积极参加公益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课内外活动（以上三条皆满足）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B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40%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75%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且上一学年成绩挂科少于三门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C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：计划完成小于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、成绩出现三门（含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门）以上挂科、生活铺张浪费，过度娱乐，奢侈消费或无故拒绝参加设奖方活动。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zh-CN" sz="1400" b="1" dirty="0">
                <a:solidFill>
                  <a:srgbClr val="C00000"/>
                </a:solidFill>
                <a:latin typeface="+mn-ea"/>
              </a:rPr>
              <a:t>※</a:t>
            </a:r>
            <a:r>
              <a:rPr lang="zh-CN" altLang="en-US" sz="2000" b="1" dirty="0">
                <a:highlight>
                  <a:srgbClr val="FFFF00"/>
                </a:highlight>
              </a:rPr>
              <a:t>考核</a:t>
            </a:r>
            <a:r>
              <a:rPr lang="en-US" altLang="zh-CN" sz="2000" b="1" dirty="0">
                <a:highlight>
                  <a:srgbClr val="FFFF00"/>
                </a:highlight>
              </a:rPr>
              <a:t>C</a:t>
            </a:r>
            <a:r>
              <a:rPr lang="zh-CN" altLang="en-US" sz="2000" b="1" dirty="0">
                <a:highlight>
                  <a:srgbClr val="FFFF00"/>
                </a:highlight>
              </a:rPr>
              <a:t>档学生自动取消本年度申请资格</a:t>
            </a:r>
            <a:endParaRPr lang="zh-CN" altLang="en-US" sz="1400" b="1" dirty="0">
              <a:highlight>
                <a:srgbClr val="FFFF00"/>
              </a:highligh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2127" y="494632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highlight>
                  <a:srgbClr val="FFFF00"/>
                </a:highlight>
              </a:rPr>
              <a:t>思政教师考核评定原则</a:t>
            </a:r>
          </a:p>
        </p:txBody>
      </p:sp>
      <p:sp>
        <p:nvSpPr>
          <p:cNvPr id="5" name="箭头: 下 4"/>
          <p:cNvSpPr/>
          <p:nvPr/>
        </p:nvSpPr>
        <p:spPr>
          <a:xfrm>
            <a:off x="3939574" y="5000756"/>
            <a:ext cx="547727" cy="24375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24173" y="1200071"/>
            <a:ext cx="1442081" cy="213071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年度个人总结报告无需打印只需线上提交即可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19CB219-C314-911F-4595-48865AD8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6" y="4098974"/>
            <a:ext cx="4911118" cy="201007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9E6FCCA-894E-2E66-42C5-4ACEA652A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6" y="1257747"/>
            <a:ext cx="5086415" cy="245365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153507" y="90420"/>
            <a:ext cx="7081677" cy="598488"/>
          </a:xfrm>
        </p:spPr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37335" y="933620"/>
            <a:ext cx="11506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年度个人总结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】进行填写。</a:t>
            </a:r>
          </a:p>
        </p:txBody>
      </p:sp>
      <p:cxnSp>
        <p:nvCxnSpPr>
          <p:cNvPr id="8" name="直接箭头连接符 7"/>
          <p:cNvCxnSpPr>
            <a:cxnSpLocks/>
          </p:cNvCxnSpPr>
          <p:nvPr/>
        </p:nvCxnSpPr>
        <p:spPr>
          <a:xfrm flipH="1" flipV="1">
            <a:off x="3521034" y="5924380"/>
            <a:ext cx="712519" cy="4586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233553" y="63733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年度个人总结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0603" y="3157913"/>
            <a:ext cx="544165" cy="506635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72259" y="1486109"/>
            <a:ext cx="750794" cy="365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39" y="1270909"/>
            <a:ext cx="6611645" cy="219777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1315" y="4258878"/>
            <a:ext cx="2739023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1023600" y="2946400"/>
            <a:ext cx="345440" cy="1270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483373" y="1389360"/>
            <a:ext cx="5247686" cy="219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cxnSpLocks/>
            <a:endCxn id="20" idx="0"/>
          </p:cNvCxnSpPr>
          <p:nvPr/>
        </p:nvCxnSpPr>
        <p:spPr>
          <a:xfrm flipH="1">
            <a:off x="7437841" y="2850078"/>
            <a:ext cx="260766" cy="882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389839" y="3733002"/>
            <a:ext cx="4096004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内容部分会自动填充，务必认真核对并进行相应修改！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学院请按照自己实际评审名额来源院系选择，部分电院同学如显示“</a:t>
            </a:r>
            <a:r>
              <a:rPr lang="en-US" altLang="zh-CN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xx</a:t>
            </a: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系所”也请改为“电子信息与电气工程学院”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2D620F-66A0-F2D6-48AC-C476167ECA22}"/>
              </a:ext>
            </a:extLst>
          </p:cNvPr>
          <p:cNvSpPr/>
          <p:nvPr/>
        </p:nvSpPr>
        <p:spPr>
          <a:xfrm>
            <a:off x="1053003" y="1806878"/>
            <a:ext cx="544165" cy="188620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8" y="1659938"/>
            <a:ext cx="6832905" cy="7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2991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填写过程中，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请注意以下栏目。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60108" y="1365079"/>
            <a:ext cx="5638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【职业生涯规划】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深造方向与就业方向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选填一个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，另一个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则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填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无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”；</a:t>
            </a:r>
            <a:endParaRPr lang="zh-CN" altLang="zh-CN" sz="12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zh-CN" altLang="zh-CN" sz="1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71532" y="4772396"/>
            <a:ext cx="783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填写完成后，点击左上角提交按钮后选择你的思政老师，确认后即完成年度个人总结的提交。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60108" y="2528176"/>
            <a:ext cx="7342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上一年度个人提升计划完成情况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栏目中，最右侧为上年度计划的完成程度，填写区间为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0%~100%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60" y="2779300"/>
            <a:ext cx="6755453" cy="70845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4417"/>
          <a:stretch>
            <a:fillRect/>
          </a:stretch>
        </p:blipFill>
        <p:spPr>
          <a:xfrm>
            <a:off x="8102183" y="1953970"/>
            <a:ext cx="3610245" cy="1573987"/>
          </a:xfrm>
          <a:prstGeom prst="rect">
            <a:avLst/>
          </a:prstGeom>
        </p:spPr>
      </p:pic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010536" y="1318168"/>
            <a:ext cx="37018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总结与展望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在尊敬的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xx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栏目中若有匹配则无需修改，若无匹配参考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PPT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第二页中设奖方名称进行填写</a:t>
            </a:r>
            <a:endParaRPr lang="zh-CN" altLang="zh-CN" sz="12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92001" y="2922365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无需填写尊敬的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xxx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，直接填写正文即可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b="37266"/>
          <a:stretch>
            <a:fillRect/>
          </a:stretch>
        </p:blipFill>
        <p:spPr>
          <a:xfrm>
            <a:off x="3917544" y="5080173"/>
            <a:ext cx="3493311" cy="1334777"/>
          </a:xfrm>
          <a:prstGeom prst="rect">
            <a:avLst/>
          </a:prstGeom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1532" y="3731064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（数字），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将作为学院和学校考核评定的参考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434" y="4082337"/>
            <a:ext cx="8070234" cy="562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1691" y="1014358"/>
            <a:ext cx="11748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3840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273A247-F527-6451-C5DB-E149DF7E2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51" y="1521319"/>
            <a:ext cx="8945879" cy="4022133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H="1">
            <a:off x="7007186" y="1917685"/>
            <a:ext cx="740788" cy="25927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747974" y="160990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22346" y="1972068"/>
            <a:ext cx="1547308" cy="53572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E146180-1768-4635-8D95-6F94E23C3C46}"/>
              </a:ext>
            </a:extLst>
          </p:cNvPr>
          <p:cNvCxnSpPr>
            <a:cxnSpLocks/>
          </p:cNvCxnSpPr>
          <p:nvPr/>
        </p:nvCxnSpPr>
        <p:spPr>
          <a:xfrm flipH="1" flipV="1">
            <a:off x="6389098" y="3412122"/>
            <a:ext cx="695720" cy="3621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B05EDB64-0A6B-0278-8D1C-13732CD2D787}"/>
              </a:ext>
            </a:extLst>
          </p:cNvPr>
          <p:cNvSpPr/>
          <p:nvPr/>
        </p:nvSpPr>
        <p:spPr>
          <a:xfrm>
            <a:off x="7084818" y="3686274"/>
            <a:ext cx="126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点击对应申请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17;"/>
</p:tagLst>
</file>

<file path=ppt/theme/theme1.xml><?xml version="1.0" encoding="utf-8"?>
<a:theme xmlns:a="http://schemas.openxmlformats.org/drawingml/2006/main" name="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959</Words>
  <Application>Microsoft Office PowerPoint</Application>
  <PresentationFormat>宽屏</PresentationFormat>
  <Paragraphs>154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楷体</vt:lpstr>
      <vt:lpstr>微软雅黑</vt:lpstr>
      <vt:lpstr>Arial</vt:lpstr>
      <vt:lpstr>Calibri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长俊</dc:creator>
  <cp:lastModifiedBy>Jayden CHAN</cp:lastModifiedBy>
  <cp:revision>122</cp:revision>
  <dcterms:created xsi:type="dcterms:W3CDTF">2020-11-04T02:30:00Z</dcterms:created>
  <dcterms:modified xsi:type="dcterms:W3CDTF">2022-11-13T06:31:25Z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A2EB037CCE93462584E7C85A048237A3</vt:lpwstr>
  </property>
</Properties>
</file>