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4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52" autoAdjust="0"/>
  </p:normalViewPr>
  <p:slideViewPr>
    <p:cSldViewPr>
      <p:cViewPr varScale="1">
        <p:scale>
          <a:sx n="85" d="100"/>
          <a:sy n="85" d="100"/>
        </p:scale>
        <p:origin x="1378" y="-120"/>
      </p:cViewPr>
      <p:guideLst>
        <p:guide orient="horz" pos="2114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2E9F-E2EA-46F9-8B9C-C1C0C401B355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C38DE-645E-46FE-B944-5972D84E4D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13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C38DE-645E-46FE-B944-5972D84E4DA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2AFB3-6B97-40B6-8A99-9AAAEDAB00BB}" type="datetimeFigureOut">
              <a:rPr lang="zh-CN" altLang="en-US" smtClean="0"/>
              <a:t>2016/7/15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01D1-0F93-4359-A131-FEE4DCE998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-1044624" y="44624"/>
            <a:ext cx="1152128" cy="917085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51520" y="44624"/>
            <a:ext cx="1152128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691680" y="44624"/>
            <a:ext cx="1152000" cy="74888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203848" y="44624"/>
            <a:ext cx="1152000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499992" y="44624"/>
            <a:ext cx="1152000" cy="4464496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5796136" y="44624"/>
            <a:ext cx="1152000" cy="92890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7308432" y="44624"/>
            <a:ext cx="1152000" cy="92890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-1044624" y="118373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通识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12</a:t>
            </a:r>
            <a:endParaRPr lang="zh-CN" alt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116632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数学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14</a:t>
            </a:r>
            <a:endParaRPr lang="zh-CN" alt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物理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8</a:t>
            </a:r>
            <a:endParaRPr lang="zh-CN" alt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03848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化学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11</a:t>
            </a:r>
            <a:endParaRPr lang="zh-CN" alt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9992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英语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6</a:t>
            </a:r>
            <a:endParaRPr lang="zh-CN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6136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政治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14</a:t>
            </a:r>
            <a:endParaRPr lang="zh-CN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08432" y="116632"/>
            <a:ext cx="11520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体军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8</a:t>
            </a:r>
            <a:endParaRPr lang="zh-CN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820472" y="116632"/>
            <a:ext cx="1164879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/>
              <a:t>计算机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3</a:t>
            </a:r>
            <a:endParaRPr lang="zh-CN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044624" y="-747464"/>
            <a:ext cx="11161240" cy="39624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资源环境科学本科阶段课程拓扑图：平台期课程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44624" y="1403484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044624" y="3347700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1044624" y="63720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7736" y="9824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高</a:t>
            </a:r>
            <a:r>
              <a:rPr lang="zh-CN" altLang="en-US" dirty="0" smtClean="0"/>
              <a:t>数</a:t>
            </a:r>
            <a:r>
              <a:rPr lang="en-US" altLang="zh-CN" dirty="0" smtClean="0"/>
              <a:t>B(1)</a:t>
            </a:r>
          </a:p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952" y="17745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线代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03720" y="945594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无机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107122" y="90876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107122" y="2564797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107122" y="4220845"/>
            <a:ext cx="9998268" cy="14712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179512" y="580520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-900608" y="2492896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03720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有</a:t>
            </a:r>
            <a:r>
              <a:rPr lang="zh-CN" altLang="en-US" dirty="0" smtClean="0"/>
              <a:t>机</a:t>
            </a:r>
            <a:r>
              <a:rPr lang="en-US" altLang="zh-CN" dirty="0" smtClean="0"/>
              <a:t>B</a:t>
            </a:r>
          </a:p>
          <a:p>
            <a:pPr algn="ctr"/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1520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概率统计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51520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高</a:t>
            </a:r>
            <a:r>
              <a:rPr lang="zh-CN" altLang="en-US" dirty="0" smtClean="0"/>
              <a:t>数</a:t>
            </a:r>
            <a:r>
              <a:rPr lang="en-US" altLang="zh-CN" dirty="0" smtClean="0"/>
              <a:t>B(2)</a:t>
            </a:r>
          </a:p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03720" y="4690010"/>
            <a:ext cx="1152128" cy="64633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通识实践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308304" y="4653136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军训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691552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</a:t>
            </a:r>
            <a:r>
              <a:rPr lang="en-US" altLang="zh-CN" dirty="0" smtClean="0"/>
              <a:t>B(1)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691680" y="5805264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大物</a:t>
            </a:r>
            <a:r>
              <a:rPr lang="en-US" altLang="zh-CN" dirty="0" smtClean="0"/>
              <a:t>B(2)</a:t>
            </a:r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91680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物实验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91680" y="6599093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大</a:t>
            </a:r>
            <a:r>
              <a:rPr lang="zh-CN" altLang="en-US" dirty="0" smtClean="0"/>
              <a:t>物实验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03848" y="17745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无机实验</a:t>
            </a:r>
            <a:endParaRPr lang="en-US" altLang="zh-CN" dirty="0" smtClean="0"/>
          </a:p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03848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有机实验</a:t>
            </a:r>
            <a:endParaRPr lang="en-US" altLang="zh-CN" dirty="0" smtClean="0"/>
          </a:p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99992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</a:t>
            </a:r>
            <a:r>
              <a:rPr lang="zh-CN" altLang="en-US" dirty="0"/>
              <a:t>英</a:t>
            </a:r>
            <a:r>
              <a:rPr lang="en-US" altLang="zh-CN" dirty="0" smtClean="0"/>
              <a:t>(1)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99992" y="27809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大</a:t>
            </a:r>
            <a:r>
              <a:rPr lang="zh-CN" altLang="en-US" dirty="0"/>
              <a:t>英</a:t>
            </a:r>
            <a:r>
              <a:rPr lang="en-US" altLang="zh-CN" dirty="0" smtClean="0"/>
              <a:t>(2)</a:t>
            </a:r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87960" y="4782343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6136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思修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796136" y="27826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近代史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156181" y="5805100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马原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308304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(1)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08304" y="3574757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军事理论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08304" y="2782669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(2)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308304" y="5807005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(3)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5" name="圆角矩形 54"/>
          <p:cNvSpPr/>
          <p:nvPr/>
        </p:nvSpPr>
        <p:spPr>
          <a:xfrm>
            <a:off x="179512" y="7605464"/>
            <a:ext cx="9937104" cy="16100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-1044624" y="81722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796136" y="7677472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毛概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308304" y="7677472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体育</a:t>
            </a:r>
            <a:r>
              <a:rPr lang="en-US" altLang="zh-CN" dirty="0" smtClean="0"/>
              <a:t>(4)</a:t>
            </a:r>
          </a:p>
          <a:p>
            <a:pPr algn="ctr"/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836417" y="980728"/>
            <a:ext cx="11521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程序设计</a:t>
            </a:r>
            <a:endParaRPr lang="en-US" altLang="zh-CN" dirty="0" smtClean="0"/>
          </a:p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979584" y="1591925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22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810" y="6202045"/>
            <a:ext cx="820420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26.5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23928" y="8147480"/>
            <a:ext cx="576064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84168" y="3660214"/>
            <a:ext cx="576064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67" name="圆角矩形 66"/>
          <p:cNvSpPr/>
          <p:nvPr/>
        </p:nvSpPr>
        <p:spPr>
          <a:xfrm>
            <a:off x="8833351" y="44624"/>
            <a:ext cx="1152000" cy="267910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8532672" y="5877682"/>
            <a:ext cx="1481156" cy="8229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/>
              <a:t>专业基础课</a:t>
            </a:r>
          </a:p>
          <a:p>
            <a:pPr algn="ctr"/>
            <a:r>
              <a:rPr lang="zh-CN" altLang="en-US" sz="1200" dirty="0"/>
              <a:t>生物化学</a:t>
            </a:r>
            <a:r>
              <a:rPr lang="en-US" altLang="zh-CN" sz="1200" dirty="0"/>
              <a:t>E5</a:t>
            </a:r>
          </a:p>
          <a:p>
            <a:pPr algn="ctr"/>
            <a:r>
              <a:rPr lang="zh-CN" altLang="en-US" sz="1200" dirty="0"/>
              <a:t>普通生物</a:t>
            </a:r>
            <a:r>
              <a:rPr lang="zh-CN" altLang="en-US" sz="1200" dirty="0">
                <a:sym typeface="+mn-ea"/>
              </a:rPr>
              <a:t>学</a:t>
            </a:r>
            <a:r>
              <a:rPr lang="en-US" altLang="zh-CN" sz="1200" dirty="0"/>
              <a:t>3</a:t>
            </a:r>
          </a:p>
          <a:p>
            <a:pPr algn="ctr"/>
            <a:r>
              <a:rPr lang="zh-CN" altLang="en-US" sz="1200" dirty="0"/>
              <a:t>物理化学</a:t>
            </a:r>
            <a:r>
              <a:rPr lang="en-US" altLang="zh-CN" sz="12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532037" y="6741385"/>
            <a:ext cx="1501776" cy="8534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 smtClean="0"/>
              <a:t>实验课</a:t>
            </a:r>
          </a:p>
          <a:p>
            <a:pPr algn="ctr"/>
            <a:r>
              <a:rPr lang="zh-CN" altLang="zh-CN" sz="1000" dirty="0" smtClean="0"/>
              <a:t>生物化学</a:t>
            </a:r>
            <a:r>
              <a:rPr lang="en-US" altLang="zh-CN" sz="1000" dirty="0" smtClean="0"/>
              <a:t>1.5</a:t>
            </a:r>
          </a:p>
          <a:p>
            <a:pPr algn="ctr"/>
            <a:r>
              <a:rPr lang="zh-CN" altLang="en-US" sz="1000" dirty="0"/>
              <a:t>普通生物</a:t>
            </a:r>
            <a:r>
              <a:rPr lang="zh-CN" altLang="en-US" sz="1000" dirty="0">
                <a:sym typeface="+mn-ea"/>
              </a:rPr>
              <a:t>学</a:t>
            </a:r>
            <a:r>
              <a:rPr lang="en-US" altLang="zh-CN" sz="1000" dirty="0"/>
              <a:t>1</a:t>
            </a:r>
          </a:p>
          <a:p>
            <a:pPr algn="ctr"/>
            <a:r>
              <a:rPr lang="zh-CN" altLang="en-US" sz="1000" dirty="0"/>
              <a:t>工程实践</a:t>
            </a:r>
            <a:r>
              <a:rPr lang="en-US" altLang="zh-CN" sz="1000" dirty="0"/>
              <a:t>2</a:t>
            </a:r>
          </a:p>
          <a:p>
            <a:pPr algn="ctr"/>
            <a:r>
              <a:rPr lang="zh-CN" altLang="en-US" sz="1000" dirty="0"/>
              <a:t>物理化学</a:t>
            </a:r>
            <a:r>
              <a:rPr lang="en-US" altLang="zh-CN" sz="1000" dirty="0"/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532037" y="7662621"/>
            <a:ext cx="1523365" cy="7848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ctr"/>
          </a:lstStyle>
          <a:p>
            <a:r>
              <a:rPr lang="zh-CN" altLang="en-US" sz="900" dirty="0"/>
              <a:t>专业基础课</a:t>
            </a:r>
            <a:endParaRPr lang="en-US" altLang="zh-CN" sz="900" dirty="0"/>
          </a:p>
          <a:p>
            <a:r>
              <a:rPr lang="zh-CN" altLang="zh-CN" sz="900" dirty="0"/>
              <a:t>微生物</a:t>
            </a:r>
            <a:r>
              <a:rPr lang="zh-CN" altLang="en-US" sz="900" dirty="0">
                <a:sym typeface="+mn-ea"/>
              </a:rPr>
              <a:t>学</a:t>
            </a:r>
            <a:r>
              <a:rPr lang="en-US" altLang="zh-CN" sz="900" dirty="0"/>
              <a:t>E 3</a:t>
            </a:r>
          </a:p>
          <a:p>
            <a:r>
              <a:rPr lang="zh-CN" altLang="en-US" sz="900" dirty="0"/>
              <a:t>生态学</a:t>
            </a:r>
            <a:r>
              <a:rPr lang="en-US" altLang="zh-CN" sz="900" dirty="0"/>
              <a:t>2</a:t>
            </a:r>
          </a:p>
          <a:p>
            <a:r>
              <a:rPr lang="zh-CN" altLang="zh-CN" sz="900" dirty="0"/>
              <a:t>普通遗传学</a:t>
            </a:r>
            <a:r>
              <a:rPr lang="en-US" altLang="zh-CN" sz="900" dirty="0"/>
              <a:t>3</a:t>
            </a:r>
            <a:endParaRPr lang="zh-CN" altLang="en-US" sz="900" dirty="0"/>
          </a:p>
          <a:p>
            <a:r>
              <a:rPr lang="zh-CN" altLang="en-US" sz="900" dirty="0"/>
              <a:t>环境化学</a:t>
            </a:r>
            <a:r>
              <a:rPr lang="en-US" altLang="zh-CN" sz="900" dirty="0" smtClean="0"/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535035" y="8565625"/>
            <a:ext cx="1570355" cy="5499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/>
              <a:t> </a:t>
            </a:r>
            <a:r>
              <a:rPr lang="zh-CN" altLang="en-US" sz="1000" dirty="0" smtClean="0"/>
              <a:t>实验课</a:t>
            </a:r>
          </a:p>
          <a:p>
            <a:pPr algn="ctr"/>
            <a:r>
              <a:rPr lang="zh-CN" altLang="en-US" sz="1000" dirty="0" smtClean="0"/>
              <a:t>遗传学实验</a:t>
            </a:r>
            <a:r>
              <a:rPr lang="en-US" altLang="zh-CN" sz="1000" dirty="0" smtClean="0"/>
              <a:t>1</a:t>
            </a:r>
          </a:p>
          <a:p>
            <a:pPr algn="ctr"/>
            <a:r>
              <a:rPr lang="zh-CN" altLang="en-US" sz="1000" dirty="0" smtClean="0"/>
              <a:t>微生物实验 </a:t>
            </a:r>
            <a:r>
              <a:rPr lang="en-US" altLang="zh-CN" sz="1000" dirty="0" smtClean="0"/>
              <a:t>1</a:t>
            </a:r>
            <a:endParaRPr lang="zh-CN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-1764704" y="620688"/>
            <a:ext cx="1152128" cy="7874714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-367821" y="771357"/>
            <a:ext cx="3240360" cy="640871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-1764704" y="694437"/>
            <a:ext cx="115212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通识</a:t>
            </a:r>
            <a:endParaRPr lang="en-US" altLang="zh-CN" sz="2000" b="1" dirty="0" smtClean="0"/>
          </a:p>
          <a:p>
            <a:pPr algn="ctr"/>
            <a:endParaRPr lang="zh-CN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108520" y="692696"/>
            <a:ext cx="2808312" cy="70104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专业基础课（必修）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22.5</a:t>
            </a:r>
            <a:endParaRPr lang="en-US" altLang="zh-CN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-1764704" y="-171400"/>
            <a:ext cx="12097344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资源环境科学本科阶段课程拓扑图：学院阶段课程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764704" y="4653136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1764704" y="3284984"/>
            <a:ext cx="11521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通识课程</a:t>
            </a:r>
            <a:endParaRPr lang="zh-CN" altLang="en-US" dirty="0"/>
          </a:p>
        </p:txBody>
      </p:sp>
      <p:sp>
        <p:nvSpPr>
          <p:cNvPr id="28" name="圆角矩形 27"/>
          <p:cNvSpPr/>
          <p:nvPr/>
        </p:nvSpPr>
        <p:spPr>
          <a:xfrm>
            <a:off x="-367820" y="1458627"/>
            <a:ext cx="6812027" cy="12674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-324544" y="5805264"/>
            <a:ext cx="6768752" cy="10214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圆角矩形 30"/>
          <p:cNvSpPr/>
          <p:nvPr/>
        </p:nvSpPr>
        <p:spPr>
          <a:xfrm>
            <a:off x="-342432" y="2862372"/>
            <a:ext cx="6812028" cy="14041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圆角矩形 54"/>
          <p:cNvSpPr/>
          <p:nvPr/>
        </p:nvSpPr>
        <p:spPr>
          <a:xfrm>
            <a:off x="-324544" y="4367897"/>
            <a:ext cx="6754236" cy="137484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圆角矩形 64"/>
          <p:cNvSpPr/>
          <p:nvPr/>
        </p:nvSpPr>
        <p:spPr>
          <a:xfrm>
            <a:off x="3203848" y="620688"/>
            <a:ext cx="3240360" cy="6484495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圆角矩形 65"/>
          <p:cNvSpPr/>
          <p:nvPr/>
        </p:nvSpPr>
        <p:spPr>
          <a:xfrm>
            <a:off x="6706819" y="545386"/>
            <a:ext cx="2851587" cy="529526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3419872" y="692696"/>
            <a:ext cx="2808312" cy="70104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实验实践课（必修）</a:t>
            </a:r>
            <a:endParaRPr lang="en-US" altLang="zh-CN" sz="2000" b="1" dirty="0" smtClean="0"/>
          </a:p>
          <a:p>
            <a:pPr algn="ctr"/>
            <a:r>
              <a:rPr lang="en-US" altLang="zh-CN" sz="2000" b="1" dirty="0" smtClean="0"/>
              <a:t>18.5</a:t>
            </a:r>
            <a:endParaRPr lang="zh-CN" altLang="en-US" sz="20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948264" y="692696"/>
            <a:ext cx="2195736" cy="7010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专业选修课</a:t>
            </a:r>
            <a:endParaRPr lang="en-US" altLang="zh-CN" sz="2000" b="1" dirty="0" smtClean="0"/>
          </a:p>
          <a:p>
            <a:pPr algn="ctr"/>
            <a:r>
              <a:rPr lang="zh-CN" altLang="en-US" sz="2000" b="1" dirty="0" smtClean="0"/>
              <a:t>需修满</a:t>
            </a:r>
            <a:r>
              <a:rPr lang="en-US" altLang="zh-CN" sz="2000" b="1" dirty="0" smtClean="0"/>
              <a:t>12</a:t>
            </a:r>
            <a:r>
              <a:rPr lang="zh-CN" altLang="en-US" sz="2000" b="1" dirty="0" smtClean="0"/>
              <a:t>学分</a:t>
            </a:r>
            <a:endParaRPr lang="zh-CN" alt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-189289" y="1516014"/>
            <a:ext cx="2861310" cy="3067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环境监测与环境影响评价</a:t>
            </a:r>
            <a:r>
              <a:rPr lang="en-US" altLang="zh-CN" sz="1400" dirty="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253365" y="1907848"/>
            <a:ext cx="131483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>
                <a:sym typeface="+mn-ea"/>
              </a:rPr>
              <a:t>环境工程学</a:t>
            </a:r>
            <a:r>
              <a:rPr lang="en-US" altLang="zh-CN" sz="1400" dirty="0" smtClean="0">
                <a:sym typeface="+mn-ea"/>
              </a:rPr>
              <a:t>3</a:t>
            </a:r>
            <a:endParaRPr lang="zh-CN" altLang="en-US" sz="1400" dirty="0"/>
          </a:p>
          <a:p>
            <a:pPr algn="ctr"/>
            <a:endParaRPr lang="zh-CN" altLang="en-US" sz="14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1157354" y="1836775"/>
            <a:ext cx="16383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/>
              <a:t>生物统计与试验设计</a:t>
            </a:r>
            <a:r>
              <a:rPr lang="en-US" altLang="zh-CN" sz="1200" dirty="0" smtClean="0"/>
              <a:t>2.5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-325365" y="3032320"/>
            <a:ext cx="1621790" cy="5511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 </a:t>
            </a:r>
            <a:r>
              <a:rPr lang="zh-CN" altLang="en-US" sz="1200" dirty="0" smtClean="0"/>
              <a:t>资源环境遥感与环境信息学</a:t>
            </a:r>
            <a:r>
              <a:rPr lang="en-US" altLang="zh-CN" sz="1200" dirty="0" smtClean="0"/>
              <a:t>3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-468560" y="7533456"/>
            <a:ext cx="9721080" cy="7459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300434" y="5840653"/>
            <a:ext cx="2351686" cy="646331"/>
          </a:xfrm>
          <a:prstGeom prst="rect">
            <a:avLst/>
          </a:prstGeom>
          <a:solidFill>
            <a:srgbClr val="C0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</a:rPr>
              <a:t>毕业设计（论文） （资源环境科学） </a:t>
            </a:r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728599" y="1698618"/>
            <a:ext cx="1970411" cy="518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 smtClean="0"/>
              <a:t>环境科学综合</a:t>
            </a:r>
          </a:p>
          <a:p>
            <a:pPr algn="ctr"/>
            <a:r>
              <a:rPr lang="zh-CN" altLang="en-US" sz="1400" dirty="0" smtClean="0"/>
              <a:t>实验 </a:t>
            </a:r>
            <a:r>
              <a:rPr lang="en-US" altLang="zh-CN" sz="1400" dirty="0" smtClean="0"/>
              <a:t>1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.5</a:t>
            </a:r>
          </a:p>
        </p:txBody>
      </p:sp>
      <p:sp>
        <p:nvSpPr>
          <p:cNvPr id="52" name="矩形 51"/>
          <p:cNvSpPr/>
          <p:nvPr/>
        </p:nvSpPr>
        <p:spPr>
          <a:xfrm>
            <a:off x="3842905" y="4392565"/>
            <a:ext cx="2541270" cy="2762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/>
              <a:t>环境资源与植物保护综合实验 </a:t>
            </a:r>
            <a:r>
              <a:rPr lang="en-US" altLang="zh-CN" sz="1200" dirty="0"/>
              <a:t>1.5</a:t>
            </a:r>
          </a:p>
        </p:txBody>
      </p:sp>
      <p:sp>
        <p:nvSpPr>
          <p:cNvPr id="53" name="矩形 52"/>
          <p:cNvSpPr/>
          <p:nvPr/>
        </p:nvSpPr>
        <p:spPr>
          <a:xfrm>
            <a:off x="3721436" y="2862372"/>
            <a:ext cx="1947545" cy="5511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 </a:t>
            </a:r>
            <a:r>
              <a:rPr lang="zh-CN" altLang="en-US" sz="1000" dirty="0"/>
              <a:t>环境生物技术与环境工程综合实验</a:t>
            </a:r>
            <a:r>
              <a:rPr lang="en-US" altLang="zh-CN" sz="1200" dirty="0"/>
              <a:t>1.5</a:t>
            </a:r>
            <a:endParaRPr lang="zh-CN" altLang="en-US" sz="1200" dirty="0"/>
          </a:p>
        </p:txBody>
      </p:sp>
      <p:sp>
        <p:nvSpPr>
          <p:cNvPr id="59" name="矩形 58"/>
          <p:cNvSpPr/>
          <p:nvPr/>
        </p:nvSpPr>
        <p:spPr>
          <a:xfrm>
            <a:off x="3842905" y="5214128"/>
            <a:ext cx="1400002" cy="369332"/>
          </a:xfrm>
          <a:prstGeom prst="rect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专业</a:t>
            </a:r>
            <a:r>
              <a:rPr lang="zh-CN" altLang="en-US" dirty="0" smtClean="0"/>
              <a:t>实习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69" name="矩形 68"/>
          <p:cNvSpPr/>
          <p:nvPr/>
        </p:nvSpPr>
        <p:spPr>
          <a:xfrm>
            <a:off x="3754967" y="3523890"/>
            <a:ext cx="188432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创新</a:t>
            </a:r>
            <a:r>
              <a:rPr lang="zh-CN" altLang="en-US" dirty="0" smtClean="0"/>
              <a:t>实践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3842905" y="4748766"/>
            <a:ext cx="200202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创新</a:t>
            </a:r>
            <a:r>
              <a:rPr lang="zh-CN" altLang="en-US" dirty="0" smtClean="0"/>
              <a:t>实践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421601" y="7613015"/>
            <a:ext cx="57606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10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25048" y="3082676"/>
            <a:ext cx="824230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11.5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71776" y="5044798"/>
            <a:ext cx="771022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en-US" altLang="zh-CN" sz="2400" dirty="0" smtClean="0">
                <a:solidFill>
                  <a:schemeClr val="bg1"/>
                </a:solidFill>
              </a:rPr>
              <a:t>.5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377134" y="2538747"/>
            <a:ext cx="576064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12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64922" y="1808663"/>
            <a:ext cx="777875" cy="4603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</a:rPr>
              <a:t>15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-1615886" y="7105183"/>
            <a:ext cx="72008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</a:rPr>
              <a:t>个性化课程</a:t>
            </a:r>
            <a:r>
              <a:rPr lang="en-US" altLang="zh-CN" sz="2000" dirty="0">
                <a:solidFill>
                  <a:schemeClr val="bg1"/>
                </a:solidFill>
              </a:rPr>
              <a:t>10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TextBox 46"/>
          <p:cNvSpPr txBox="1"/>
          <p:nvPr/>
        </p:nvSpPr>
        <p:spPr>
          <a:xfrm>
            <a:off x="-253365" y="2470394"/>
            <a:ext cx="131484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 smtClean="0"/>
              <a:t>植物保护学</a:t>
            </a:r>
            <a:r>
              <a:rPr lang="en-US" altLang="zh-CN" sz="1200" dirty="0" smtClean="0"/>
              <a:t>3</a:t>
            </a:r>
          </a:p>
        </p:txBody>
      </p:sp>
      <p:sp>
        <p:nvSpPr>
          <p:cNvPr id="24" name="TextBox 46"/>
          <p:cNvSpPr txBox="1"/>
          <p:nvPr/>
        </p:nvSpPr>
        <p:spPr>
          <a:xfrm>
            <a:off x="-291326" y="3681709"/>
            <a:ext cx="1543685" cy="245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 smtClean="0"/>
              <a:t>环境生物技术</a:t>
            </a:r>
            <a:r>
              <a:rPr lang="en-US" altLang="zh-CN" sz="1000" dirty="0" smtClean="0"/>
              <a:t>3</a:t>
            </a:r>
          </a:p>
        </p:txBody>
      </p:sp>
      <p:sp>
        <p:nvSpPr>
          <p:cNvPr id="27" name="TextBox 46"/>
          <p:cNvSpPr txBox="1"/>
          <p:nvPr/>
        </p:nvSpPr>
        <p:spPr>
          <a:xfrm>
            <a:off x="1337395" y="3095395"/>
            <a:ext cx="1407160" cy="368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 </a:t>
            </a:r>
            <a:r>
              <a:rPr lang="zh-CN" altLang="en-US" sz="1400" dirty="0" smtClean="0"/>
              <a:t>环境毒理学</a:t>
            </a:r>
            <a:r>
              <a:rPr lang="en-US" altLang="zh-CN" sz="1400" dirty="0" smtClean="0"/>
              <a:t>3</a:t>
            </a:r>
          </a:p>
        </p:txBody>
      </p:sp>
      <p:sp>
        <p:nvSpPr>
          <p:cNvPr id="14" name="矩形 13"/>
          <p:cNvSpPr/>
          <p:nvPr/>
        </p:nvSpPr>
        <p:spPr>
          <a:xfrm>
            <a:off x="1061474" y="2383570"/>
            <a:ext cx="1828921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360" dirty="0"/>
              <a:t>土壤与植物营养学</a:t>
            </a:r>
            <a:r>
              <a:rPr lang="en-US" altLang="zh-CN" sz="1360" dirty="0"/>
              <a:t>2</a:t>
            </a:r>
            <a:endParaRPr lang="zh-CN" altLang="zh-CN" sz="1360" dirty="0"/>
          </a:p>
        </p:txBody>
      </p:sp>
      <p:sp>
        <p:nvSpPr>
          <p:cNvPr id="41" name="圆角矩形 40"/>
          <p:cNvSpPr/>
          <p:nvPr/>
        </p:nvSpPr>
        <p:spPr>
          <a:xfrm>
            <a:off x="6688963" y="1412436"/>
            <a:ext cx="2456827" cy="11263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圆角矩形 41"/>
          <p:cNvSpPr/>
          <p:nvPr/>
        </p:nvSpPr>
        <p:spPr>
          <a:xfrm>
            <a:off x="6706819" y="2708920"/>
            <a:ext cx="2456827" cy="14494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>
            <a:off x="6706819" y="4363816"/>
            <a:ext cx="2456827" cy="13310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948264" y="169861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农业生态学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886362" y="2730731"/>
            <a:ext cx="20085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400" dirty="0"/>
              <a:t>生物防治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水污染控制工程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农药学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现代环境分析技术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生物质能工程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土壤污染与控制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929436" y="4475805"/>
            <a:ext cx="2088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400" dirty="0"/>
              <a:t>文献检索分析与科技写作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生态工程原理与应用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植物检疫学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r>
              <a:rPr lang="zh-CN" altLang="zh-CN" sz="1400" dirty="0"/>
              <a:t>微生物工程</a:t>
            </a:r>
            <a:r>
              <a:rPr lang="en-US" altLang="zh-CN" sz="1400" dirty="0"/>
              <a:t>2</a:t>
            </a:r>
            <a:endParaRPr lang="zh-CN" altLang="zh-CN" sz="1400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351</Words>
  <Application>Microsoft Office PowerPoint</Application>
  <PresentationFormat>全屏显示(4:3)</PresentationFormat>
  <Paragraphs>140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宋体</vt:lpstr>
      <vt:lpstr>Arial</vt:lpstr>
      <vt:lpstr>Calibri</vt:lpstr>
      <vt:lpstr>Office 主题​​</vt:lpstr>
      <vt:lpstr>PowerPoint 演示文稿</vt:lpstr>
      <vt:lpstr>PowerPoint 演示文稿</vt:lpstr>
    </vt:vector>
  </TitlesOfParts>
  <Company>WwW.YlmF.CoM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雨林木风</dc:creator>
  <cp:lastModifiedBy>CHC</cp:lastModifiedBy>
  <cp:revision>152</cp:revision>
  <dcterms:created xsi:type="dcterms:W3CDTF">2016-05-16T07:35:00Z</dcterms:created>
  <dcterms:modified xsi:type="dcterms:W3CDTF">2016-07-15T06:26:56Z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