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4">
          <p15:clr>
            <a:srgbClr val="A4A3A4"/>
          </p15:clr>
        </p15:guide>
        <p15:guide id="2" pos="2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752" autoAdjust="0"/>
  </p:normalViewPr>
  <p:slideViewPr>
    <p:cSldViewPr>
      <p:cViewPr varScale="1">
        <p:scale>
          <a:sx n="85" d="100"/>
          <a:sy n="85" d="100"/>
        </p:scale>
        <p:origin x="1378" y="-120"/>
      </p:cViewPr>
      <p:guideLst>
        <p:guide orient="horz" pos="2114"/>
        <p:guide pos="28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F52E9F-E2EA-46F9-8B9C-C1C0C401B355}" type="datetimeFigureOut">
              <a:rPr lang="zh-CN" altLang="en-US" smtClean="0"/>
              <a:t>2016/7/15 Friday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9C38DE-645E-46FE-B944-5972D84E4D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513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C38DE-645E-46FE-B944-5972D84E4DA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3888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2AFB3-6B97-40B6-8A99-9AAAEDAB00BB}" type="datetimeFigureOut">
              <a:rPr lang="zh-CN" altLang="en-US" smtClean="0"/>
              <a:t>2016/7/15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01D1-0F93-4359-A131-FEE4DCE998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2AFB3-6B97-40B6-8A99-9AAAEDAB00BB}" type="datetimeFigureOut">
              <a:rPr lang="zh-CN" altLang="en-US" smtClean="0"/>
              <a:t>2016/7/15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01D1-0F93-4359-A131-FEE4DCE998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2AFB3-6B97-40B6-8A99-9AAAEDAB00BB}" type="datetimeFigureOut">
              <a:rPr lang="zh-CN" altLang="en-US" smtClean="0"/>
              <a:t>2016/7/15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01D1-0F93-4359-A131-FEE4DCE998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2AFB3-6B97-40B6-8A99-9AAAEDAB00BB}" type="datetimeFigureOut">
              <a:rPr lang="zh-CN" altLang="en-US" smtClean="0"/>
              <a:t>2016/7/15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01D1-0F93-4359-A131-FEE4DCE998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2AFB3-6B97-40B6-8A99-9AAAEDAB00BB}" type="datetimeFigureOut">
              <a:rPr lang="zh-CN" altLang="en-US" smtClean="0"/>
              <a:t>2016/7/15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01D1-0F93-4359-A131-FEE4DCE998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2AFB3-6B97-40B6-8A99-9AAAEDAB00BB}" type="datetimeFigureOut">
              <a:rPr lang="zh-CN" altLang="en-US" smtClean="0"/>
              <a:t>2016/7/15 Friday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01D1-0F93-4359-A131-FEE4DCE998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2AFB3-6B97-40B6-8A99-9AAAEDAB00BB}" type="datetimeFigureOut">
              <a:rPr lang="zh-CN" altLang="en-US" smtClean="0"/>
              <a:t>2016/7/15 Friday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01D1-0F93-4359-A131-FEE4DCE998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2AFB3-6B97-40B6-8A99-9AAAEDAB00BB}" type="datetimeFigureOut">
              <a:rPr lang="zh-CN" altLang="en-US" smtClean="0"/>
              <a:t>2016/7/15 Friday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01D1-0F93-4359-A131-FEE4DCE998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2AFB3-6B97-40B6-8A99-9AAAEDAB00BB}" type="datetimeFigureOut">
              <a:rPr lang="zh-CN" altLang="en-US" smtClean="0"/>
              <a:t>2016/7/15 Friday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01D1-0F93-4359-A131-FEE4DCE998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2AFB3-6B97-40B6-8A99-9AAAEDAB00BB}" type="datetimeFigureOut">
              <a:rPr lang="zh-CN" altLang="en-US" smtClean="0"/>
              <a:t>2016/7/15 Friday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01D1-0F93-4359-A131-FEE4DCE998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2AFB3-6B97-40B6-8A99-9AAAEDAB00BB}" type="datetimeFigureOut">
              <a:rPr lang="zh-CN" altLang="en-US" smtClean="0"/>
              <a:t>2016/7/15 Friday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01D1-0F93-4359-A131-FEE4DCE998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2AFB3-6B97-40B6-8A99-9AAAEDAB00BB}" type="datetimeFigureOut">
              <a:rPr lang="zh-CN" altLang="en-US" smtClean="0"/>
              <a:t>2016/7/15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101D1-0F93-4359-A131-FEE4DCE998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-1044624" y="44624"/>
            <a:ext cx="1152128" cy="9170858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251520" y="44624"/>
            <a:ext cx="1152128" cy="4464496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1691680" y="44624"/>
            <a:ext cx="1152000" cy="7488832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3203848" y="44624"/>
            <a:ext cx="1152000" cy="4464496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4499992" y="44624"/>
            <a:ext cx="1152000" cy="4464496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圆角矩形 8"/>
          <p:cNvSpPr/>
          <p:nvPr/>
        </p:nvSpPr>
        <p:spPr>
          <a:xfrm>
            <a:off x="5796136" y="44624"/>
            <a:ext cx="1152000" cy="9289032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>
            <a:off x="7308432" y="44624"/>
            <a:ext cx="1152000" cy="9289032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-1044624" y="118373"/>
            <a:ext cx="1152128" cy="70788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 smtClean="0"/>
              <a:t>通识</a:t>
            </a:r>
            <a:endParaRPr lang="en-US" altLang="zh-CN" sz="2000" b="1" dirty="0" smtClean="0"/>
          </a:p>
          <a:p>
            <a:pPr algn="ctr"/>
            <a:r>
              <a:rPr lang="en-US" altLang="zh-CN" sz="2000" b="1" dirty="0" smtClean="0"/>
              <a:t>12</a:t>
            </a:r>
            <a:endParaRPr lang="zh-CN" alt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51520" y="116632"/>
            <a:ext cx="1152128" cy="70788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 smtClean="0"/>
              <a:t>数学</a:t>
            </a:r>
            <a:endParaRPr lang="en-US" altLang="zh-CN" sz="2000" b="1" dirty="0" smtClean="0"/>
          </a:p>
          <a:p>
            <a:pPr algn="ctr"/>
            <a:r>
              <a:rPr lang="en-US" altLang="zh-CN" sz="2000" b="1" dirty="0" smtClean="0"/>
              <a:t>14</a:t>
            </a:r>
            <a:endParaRPr lang="zh-CN" alt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691680" y="116632"/>
            <a:ext cx="1152000" cy="70788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 smtClean="0"/>
              <a:t>物理</a:t>
            </a:r>
            <a:endParaRPr lang="en-US" altLang="zh-CN" sz="2000" b="1" dirty="0" smtClean="0"/>
          </a:p>
          <a:p>
            <a:pPr algn="ctr"/>
            <a:r>
              <a:rPr lang="en-US" altLang="zh-CN" sz="2000" b="1" dirty="0" smtClean="0"/>
              <a:t>8</a:t>
            </a:r>
            <a:endParaRPr lang="zh-CN" alt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203848" y="116632"/>
            <a:ext cx="1152000" cy="70788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/>
              <a:t>化学</a:t>
            </a:r>
            <a:endParaRPr lang="en-US" altLang="zh-CN" sz="2000" b="1" dirty="0" smtClean="0"/>
          </a:p>
          <a:p>
            <a:pPr algn="ctr"/>
            <a:r>
              <a:rPr lang="en-US" altLang="zh-CN" sz="2000" b="1" dirty="0" smtClean="0"/>
              <a:t>11</a:t>
            </a:r>
            <a:endParaRPr lang="zh-CN" altLang="en-US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499992" y="116632"/>
            <a:ext cx="1152000" cy="70788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/>
              <a:t>英语</a:t>
            </a:r>
            <a:endParaRPr lang="en-US" altLang="zh-CN" sz="2000" b="1" dirty="0" smtClean="0"/>
          </a:p>
          <a:p>
            <a:pPr algn="ctr"/>
            <a:r>
              <a:rPr lang="en-US" altLang="zh-CN" sz="2000" b="1" dirty="0" smtClean="0"/>
              <a:t>6</a:t>
            </a:r>
            <a:endParaRPr lang="zh-CN" altLang="en-US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796136" y="116632"/>
            <a:ext cx="1152000" cy="70788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/>
              <a:t>政治</a:t>
            </a:r>
            <a:endParaRPr lang="en-US" altLang="zh-CN" sz="2000" b="1" dirty="0" smtClean="0"/>
          </a:p>
          <a:p>
            <a:pPr algn="ctr"/>
            <a:r>
              <a:rPr lang="en-US" altLang="zh-CN" sz="2000" b="1" dirty="0" smtClean="0"/>
              <a:t>14</a:t>
            </a:r>
            <a:endParaRPr lang="zh-CN" altLang="en-US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7308432" y="116632"/>
            <a:ext cx="1152000" cy="70788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 smtClean="0"/>
              <a:t>体军</a:t>
            </a:r>
            <a:endParaRPr lang="en-US" altLang="zh-CN" sz="2000" b="1" dirty="0" smtClean="0"/>
          </a:p>
          <a:p>
            <a:pPr algn="ctr"/>
            <a:r>
              <a:rPr lang="en-US" altLang="zh-CN" sz="2000" b="1" dirty="0" smtClean="0"/>
              <a:t>8</a:t>
            </a:r>
            <a:endParaRPr lang="zh-CN" altLang="en-US" sz="2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8820472" y="116632"/>
            <a:ext cx="1164879" cy="70788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/>
              <a:t>计算机</a:t>
            </a:r>
            <a:endParaRPr lang="en-US" altLang="zh-CN" sz="2000" b="1" dirty="0" smtClean="0"/>
          </a:p>
          <a:p>
            <a:pPr algn="ctr"/>
            <a:r>
              <a:rPr lang="en-US" altLang="zh-CN" sz="2000" b="1" dirty="0" smtClean="0"/>
              <a:t>3</a:t>
            </a:r>
            <a:endParaRPr lang="zh-CN" altLang="en-US" sz="20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-1044624" y="-747464"/>
            <a:ext cx="11161240" cy="39624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 smtClean="0">
                <a:solidFill>
                  <a:schemeClr val="bg1"/>
                </a:solidFill>
              </a:rPr>
              <a:t>资源环境科学本科阶段课程拓扑图：平台期课程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-1044624" y="1403484"/>
            <a:ext cx="115212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通识课程</a:t>
            </a:r>
            <a:endParaRPr lang="zh-CN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-1044624" y="3347700"/>
            <a:ext cx="115212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通识课程</a:t>
            </a:r>
            <a:endParaRPr lang="zh-CN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-1044624" y="6372036"/>
            <a:ext cx="115212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通识课程</a:t>
            </a:r>
            <a:endParaRPr lang="zh-CN" alt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47736" y="982469"/>
            <a:ext cx="115212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高</a:t>
            </a:r>
            <a:r>
              <a:rPr lang="zh-CN" altLang="en-US" dirty="0" smtClean="0"/>
              <a:t>数</a:t>
            </a:r>
            <a:r>
              <a:rPr lang="en-US" altLang="zh-CN" dirty="0" smtClean="0"/>
              <a:t>B(1)</a:t>
            </a:r>
          </a:p>
          <a:p>
            <a:pPr algn="ctr"/>
            <a:r>
              <a:rPr lang="en-US" altLang="zh-CN" dirty="0"/>
              <a:t>4</a:t>
            </a:r>
            <a:endParaRPr lang="zh-CN" alt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43952" y="1774557"/>
            <a:ext cx="115212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线代</a:t>
            </a:r>
            <a:r>
              <a:rPr lang="en-US" altLang="zh-CN" dirty="0" smtClean="0"/>
              <a:t>B</a:t>
            </a:r>
          </a:p>
          <a:p>
            <a:pPr algn="ctr"/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203720" y="945594"/>
            <a:ext cx="115212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无机</a:t>
            </a:r>
            <a:r>
              <a:rPr lang="en-US" altLang="zh-CN" dirty="0" smtClean="0"/>
              <a:t>B</a:t>
            </a:r>
          </a:p>
          <a:p>
            <a:pPr algn="ctr"/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28" name="圆角矩形 27"/>
          <p:cNvSpPr/>
          <p:nvPr/>
        </p:nvSpPr>
        <p:spPr>
          <a:xfrm>
            <a:off x="107122" y="908764"/>
            <a:ext cx="9937104" cy="161001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圆角矩形 28"/>
          <p:cNvSpPr/>
          <p:nvPr/>
        </p:nvSpPr>
        <p:spPr>
          <a:xfrm>
            <a:off x="107122" y="2564797"/>
            <a:ext cx="9937104" cy="161001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圆角矩形 29"/>
          <p:cNvSpPr/>
          <p:nvPr/>
        </p:nvSpPr>
        <p:spPr>
          <a:xfrm>
            <a:off x="107122" y="4220845"/>
            <a:ext cx="9998268" cy="147129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圆角矩形 30"/>
          <p:cNvSpPr/>
          <p:nvPr/>
        </p:nvSpPr>
        <p:spPr>
          <a:xfrm>
            <a:off x="179512" y="5805204"/>
            <a:ext cx="9937104" cy="161001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-900608" y="2492896"/>
            <a:ext cx="576064" cy="46166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</a:rPr>
              <a:t>12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203720" y="2780928"/>
            <a:ext cx="115212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有</a:t>
            </a:r>
            <a:r>
              <a:rPr lang="zh-CN" altLang="en-US" dirty="0" smtClean="0"/>
              <a:t>机</a:t>
            </a:r>
            <a:r>
              <a:rPr lang="en-US" altLang="zh-CN" dirty="0" smtClean="0"/>
              <a:t>B</a:t>
            </a:r>
          </a:p>
          <a:p>
            <a:pPr algn="ctr"/>
            <a:r>
              <a:rPr lang="en-US" altLang="zh-CN" dirty="0" smtClean="0"/>
              <a:t>4</a:t>
            </a:r>
            <a:endParaRPr lang="zh-CN" alt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51520" y="3574757"/>
            <a:ext cx="115212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概率统计</a:t>
            </a:r>
            <a:endParaRPr lang="en-US" altLang="zh-CN" dirty="0" smtClean="0"/>
          </a:p>
          <a:p>
            <a:pPr algn="ctr"/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51520" y="2780928"/>
            <a:ext cx="115212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高</a:t>
            </a:r>
            <a:r>
              <a:rPr lang="zh-CN" altLang="en-US" dirty="0" smtClean="0"/>
              <a:t>数</a:t>
            </a:r>
            <a:r>
              <a:rPr lang="en-US" altLang="zh-CN" dirty="0" smtClean="0"/>
              <a:t>B(2)</a:t>
            </a:r>
          </a:p>
          <a:p>
            <a:pPr algn="ctr"/>
            <a:r>
              <a:rPr lang="en-US" altLang="zh-CN" dirty="0"/>
              <a:t>4</a:t>
            </a:r>
            <a:endParaRPr lang="zh-CN" alt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3203720" y="4690010"/>
            <a:ext cx="1152128" cy="646331"/>
          </a:xfrm>
          <a:prstGeom prst="rect">
            <a:avLst/>
          </a:prstGeom>
          <a:solidFill>
            <a:schemeClr val="accent3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通识实践</a:t>
            </a:r>
            <a:endParaRPr lang="en-US" altLang="zh-CN" dirty="0" smtClean="0"/>
          </a:p>
          <a:p>
            <a:pPr algn="ctr"/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7308304" y="4653136"/>
            <a:ext cx="115212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军训</a:t>
            </a:r>
            <a:endParaRPr lang="en-US" altLang="zh-CN" dirty="0" smtClean="0"/>
          </a:p>
          <a:p>
            <a:pPr algn="ctr"/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1691552" y="2780928"/>
            <a:ext cx="115212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大</a:t>
            </a:r>
            <a:r>
              <a:rPr lang="zh-CN" altLang="en-US" dirty="0" smtClean="0"/>
              <a:t>物</a:t>
            </a:r>
            <a:r>
              <a:rPr lang="en-US" altLang="zh-CN" dirty="0" smtClean="0"/>
              <a:t>B(1)</a:t>
            </a:r>
          </a:p>
          <a:p>
            <a:pPr algn="ctr"/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1691680" y="5805264"/>
            <a:ext cx="115212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大物</a:t>
            </a:r>
            <a:r>
              <a:rPr lang="en-US" altLang="zh-CN" dirty="0" smtClean="0"/>
              <a:t>B(2)</a:t>
            </a:r>
          </a:p>
          <a:p>
            <a:pPr algn="ctr"/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1691680" y="3574757"/>
            <a:ext cx="115212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大</a:t>
            </a:r>
            <a:r>
              <a:rPr lang="zh-CN" altLang="en-US" dirty="0" smtClean="0"/>
              <a:t>物实验</a:t>
            </a:r>
            <a:endParaRPr lang="en-US" altLang="zh-CN" dirty="0" smtClean="0"/>
          </a:p>
          <a:p>
            <a:pPr algn="ctr"/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1691680" y="6599093"/>
            <a:ext cx="115212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大</a:t>
            </a:r>
            <a:r>
              <a:rPr lang="zh-CN" altLang="en-US" dirty="0" smtClean="0"/>
              <a:t>物实验</a:t>
            </a:r>
            <a:endParaRPr lang="en-US" altLang="zh-CN" dirty="0" smtClean="0"/>
          </a:p>
          <a:p>
            <a:pPr algn="ctr"/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203848" y="1774557"/>
            <a:ext cx="115212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无机实验</a:t>
            </a:r>
            <a:endParaRPr lang="en-US" altLang="zh-CN" dirty="0" smtClean="0"/>
          </a:p>
          <a:p>
            <a:pPr algn="ctr"/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203848" y="3574757"/>
            <a:ext cx="115212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有机实验</a:t>
            </a:r>
            <a:endParaRPr lang="en-US" altLang="zh-CN" dirty="0" smtClean="0"/>
          </a:p>
          <a:p>
            <a:pPr algn="ctr"/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499992" y="980728"/>
            <a:ext cx="115212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大</a:t>
            </a:r>
            <a:r>
              <a:rPr lang="zh-CN" altLang="en-US" dirty="0"/>
              <a:t>英</a:t>
            </a:r>
            <a:r>
              <a:rPr lang="en-US" altLang="zh-CN" dirty="0" smtClean="0"/>
              <a:t>(1)</a:t>
            </a:r>
          </a:p>
          <a:p>
            <a:pPr algn="ctr"/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4499992" y="2780928"/>
            <a:ext cx="115212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大</a:t>
            </a:r>
            <a:r>
              <a:rPr lang="zh-CN" altLang="en-US" dirty="0"/>
              <a:t>英</a:t>
            </a:r>
            <a:r>
              <a:rPr lang="en-US" altLang="zh-CN" dirty="0" smtClean="0"/>
              <a:t>(2)</a:t>
            </a:r>
          </a:p>
          <a:p>
            <a:pPr algn="ctr"/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4787960" y="4782343"/>
            <a:ext cx="576064" cy="46166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</a:rPr>
              <a:t>5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96136" y="980728"/>
            <a:ext cx="115212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思修</a:t>
            </a:r>
            <a:endParaRPr lang="en-US" altLang="zh-CN" dirty="0" smtClean="0"/>
          </a:p>
          <a:p>
            <a:pPr algn="ctr"/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796136" y="2782669"/>
            <a:ext cx="115212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近代史</a:t>
            </a:r>
            <a:endParaRPr lang="en-US" altLang="zh-CN" dirty="0" smtClean="0"/>
          </a:p>
          <a:p>
            <a:pPr algn="ctr"/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6156181" y="5805100"/>
            <a:ext cx="115212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马原</a:t>
            </a:r>
            <a:endParaRPr lang="en-US" altLang="zh-CN" dirty="0" smtClean="0"/>
          </a:p>
          <a:p>
            <a:pPr algn="ctr"/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7308304" y="980728"/>
            <a:ext cx="115212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体育</a:t>
            </a:r>
            <a:r>
              <a:rPr lang="en-US" altLang="zh-CN" dirty="0" smtClean="0"/>
              <a:t>(1)</a:t>
            </a:r>
          </a:p>
          <a:p>
            <a:pPr algn="ctr"/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7308304" y="3574757"/>
            <a:ext cx="115212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军事理论</a:t>
            </a:r>
            <a:endParaRPr lang="en-US" altLang="zh-CN" dirty="0" smtClean="0"/>
          </a:p>
          <a:p>
            <a:pPr algn="ctr"/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7308304" y="2782669"/>
            <a:ext cx="115212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体育</a:t>
            </a:r>
            <a:r>
              <a:rPr lang="en-US" altLang="zh-CN" dirty="0" smtClean="0"/>
              <a:t>(2)</a:t>
            </a:r>
          </a:p>
          <a:p>
            <a:pPr algn="ctr"/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7308304" y="5807005"/>
            <a:ext cx="115212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体育</a:t>
            </a:r>
            <a:r>
              <a:rPr lang="en-US" altLang="zh-CN" dirty="0" smtClean="0"/>
              <a:t>(3)</a:t>
            </a:r>
          </a:p>
          <a:p>
            <a:pPr algn="ctr"/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55" name="圆角矩形 54"/>
          <p:cNvSpPr/>
          <p:nvPr/>
        </p:nvSpPr>
        <p:spPr>
          <a:xfrm>
            <a:off x="179512" y="7605464"/>
            <a:ext cx="9937104" cy="161001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TextBox 55"/>
          <p:cNvSpPr txBox="1"/>
          <p:nvPr/>
        </p:nvSpPr>
        <p:spPr>
          <a:xfrm>
            <a:off x="-1044624" y="8172236"/>
            <a:ext cx="115212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通识课程</a:t>
            </a:r>
            <a:endParaRPr lang="zh-CN" alt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5796136" y="7677472"/>
            <a:ext cx="115212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毛概</a:t>
            </a:r>
            <a:endParaRPr lang="en-US" altLang="zh-CN" dirty="0" smtClean="0"/>
          </a:p>
          <a:p>
            <a:pPr algn="ctr"/>
            <a:r>
              <a:rPr lang="en-US" altLang="zh-CN" dirty="0" smtClean="0"/>
              <a:t>6</a:t>
            </a:r>
            <a:endParaRPr lang="zh-CN" alt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7308304" y="7677472"/>
            <a:ext cx="115212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体育</a:t>
            </a:r>
            <a:r>
              <a:rPr lang="en-US" altLang="zh-CN" dirty="0" smtClean="0"/>
              <a:t>(4)</a:t>
            </a:r>
          </a:p>
          <a:p>
            <a:pPr algn="ctr"/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8836417" y="980728"/>
            <a:ext cx="115212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程序设计</a:t>
            </a:r>
            <a:endParaRPr lang="en-US" altLang="zh-CN" dirty="0" smtClean="0"/>
          </a:p>
          <a:p>
            <a:pPr algn="ctr"/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1979584" y="1591925"/>
            <a:ext cx="576064" cy="46166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</a:rPr>
              <a:t>22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067810" y="6202045"/>
            <a:ext cx="820420" cy="4603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</a:rPr>
              <a:t>26.5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923928" y="8147480"/>
            <a:ext cx="576064" cy="4603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</a:rPr>
              <a:t>19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084168" y="3660214"/>
            <a:ext cx="576064" cy="4603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</a:rPr>
              <a:t>24</a:t>
            </a:r>
          </a:p>
        </p:txBody>
      </p:sp>
      <p:sp>
        <p:nvSpPr>
          <p:cNvPr id="67" name="圆角矩形 66"/>
          <p:cNvSpPr/>
          <p:nvPr/>
        </p:nvSpPr>
        <p:spPr>
          <a:xfrm>
            <a:off x="8833351" y="44624"/>
            <a:ext cx="1152000" cy="2679104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TextBox 60"/>
          <p:cNvSpPr txBox="1"/>
          <p:nvPr/>
        </p:nvSpPr>
        <p:spPr>
          <a:xfrm>
            <a:off x="8532672" y="5877682"/>
            <a:ext cx="1481156" cy="82296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 dirty="0" smtClean="0"/>
              <a:t>专业基础课</a:t>
            </a:r>
          </a:p>
          <a:p>
            <a:pPr algn="ctr"/>
            <a:r>
              <a:rPr lang="zh-CN" altLang="en-US" sz="1200" dirty="0"/>
              <a:t>生物化学</a:t>
            </a:r>
            <a:r>
              <a:rPr lang="en-US" altLang="zh-CN" sz="1200" dirty="0"/>
              <a:t>E5</a:t>
            </a:r>
          </a:p>
          <a:p>
            <a:pPr algn="ctr"/>
            <a:r>
              <a:rPr lang="zh-CN" altLang="en-US" sz="1200" dirty="0"/>
              <a:t>普通生物</a:t>
            </a:r>
            <a:r>
              <a:rPr lang="zh-CN" altLang="en-US" sz="1200" dirty="0">
                <a:sym typeface="+mn-ea"/>
              </a:rPr>
              <a:t>学</a:t>
            </a:r>
            <a:r>
              <a:rPr lang="en-US" altLang="zh-CN" sz="1200" dirty="0"/>
              <a:t>3</a:t>
            </a:r>
          </a:p>
          <a:p>
            <a:pPr algn="ctr"/>
            <a:r>
              <a:rPr lang="zh-CN" altLang="en-US" sz="1200" dirty="0"/>
              <a:t>物理化学</a:t>
            </a:r>
            <a:r>
              <a:rPr lang="en-US" altLang="zh-CN" sz="1200" dirty="0"/>
              <a:t>4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532037" y="6741385"/>
            <a:ext cx="1501776" cy="8534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000" dirty="0" smtClean="0"/>
              <a:t>实验课</a:t>
            </a:r>
          </a:p>
          <a:p>
            <a:pPr algn="ctr"/>
            <a:r>
              <a:rPr lang="zh-CN" altLang="zh-CN" sz="1000" dirty="0" smtClean="0"/>
              <a:t>生物化学</a:t>
            </a:r>
            <a:r>
              <a:rPr lang="en-US" altLang="zh-CN" sz="1000" dirty="0" smtClean="0"/>
              <a:t>1.5</a:t>
            </a:r>
          </a:p>
          <a:p>
            <a:pPr algn="ctr"/>
            <a:r>
              <a:rPr lang="zh-CN" altLang="en-US" sz="1000" dirty="0"/>
              <a:t>普通生物</a:t>
            </a:r>
            <a:r>
              <a:rPr lang="zh-CN" altLang="en-US" sz="1000" dirty="0">
                <a:sym typeface="+mn-ea"/>
              </a:rPr>
              <a:t>学</a:t>
            </a:r>
            <a:r>
              <a:rPr lang="en-US" altLang="zh-CN" sz="1000" dirty="0"/>
              <a:t>1</a:t>
            </a:r>
          </a:p>
          <a:p>
            <a:pPr algn="ctr"/>
            <a:r>
              <a:rPr lang="zh-CN" altLang="en-US" sz="1000" dirty="0"/>
              <a:t>工程实践</a:t>
            </a:r>
            <a:r>
              <a:rPr lang="en-US" altLang="zh-CN" sz="1000" dirty="0"/>
              <a:t>2</a:t>
            </a:r>
          </a:p>
          <a:p>
            <a:pPr algn="ctr"/>
            <a:r>
              <a:rPr lang="zh-CN" altLang="en-US" sz="1000" dirty="0"/>
              <a:t>物理化学</a:t>
            </a:r>
            <a:r>
              <a:rPr lang="en-US" altLang="zh-CN" sz="1000" dirty="0"/>
              <a:t>2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8532037" y="7662621"/>
            <a:ext cx="1523365" cy="78483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 algn="ctr"/>
          </a:lstStyle>
          <a:p>
            <a:r>
              <a:rPr lang="zh-CN" altLang="en-US" sz="900" dirty="0"/>
              <a:t>专业基础课</a:t>
            </a:r>
            <a:endParaRPr lang="en-US" altLang="zh-CN" sz="900" dirty="0"/>
          </a:p>
          <a:p>
            <a:r>
              <a:rPr lang="zh-CN" altLang="zh-CN" sz="900" dirty="0"/>
              <a:t>微生物</a:t>
            </a:r>
            <a:r>
              <a:rPr lang="zh-CN" altLang="en-US" sz="900" dirty="0">
                <a:sym typeface="+mn-ea"/>
              </a:rPr>
              <a:t>学</a:t>
            </a:r>
            <a:r>
              <a:rPr lang="en-US" altLang="zh-CN" sz="900" dirty="0"/>
              <a:t>E 3</a:t>
            </a:r>
          </a:p>
          <a:p>
            <a:r>
              <a:rPr lang="zh-CN" altLang="en-US" sz="900" dirty="0"/>
              <a:t>生态学</a:t>
            </a:r>
            <a:r>
              <a:rPr lang="en-US" altLang="zh-CN" sz="900" dirty="0"/>
              <a:t>2</a:t>
            </a:r>
          </a:p>
          <a:p>
            <a:r>
              <a:rPr lang="zh-CN" altLang="zh-CN" sz="900" dirty="0"/>
              <a:t>普通遗传学</a:t>
            </a:r>
            <a:r>
              <a:rPr lang="en-US" altLang="zh-CN" sz="900" dirty="0"/>
              <a:t>3</a:t>
            </a:r>
            <a:endParaRPr lang="zh-CN" altLang="en-US" sz="900" dirty="0"/>
          </a:p>
          <a:p>
            <a:r>
              <a:rPr lang="zh-CN" altLang="en-US" sz="900" dirty="0"/>
              <a:t>环境化学</a:t>
            </a:r>
            <a:r>
              <a:rPr lang="en-US" altLang="zh-CN" sz="900" dirty="0" smtClean="0"/>
              <a:t>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8535035" y="8565625"/>
            <a:ext cx="1570355" cy="54991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/>
              <a:t> </a:t>
            </a:r>
            <a:r>
              <a:rPr lang="zh-CN" altLang="en-US" sz="1000" dirty="0" smtClean="0"/>
              <a:t>实验课</a:t>
            </a:r>
          </a:p>
          <a:p>
            <a:pPr algn="ctr"/>
            <a:r>
              <a:rPr lang="zh-CN" altLang="en-US" sz="1000" dirty="0" smtClean="0"/>
              <a:t>遗传学实验</a:t>
            </a:r>
            <a:r>
              <a:rPr lang="en-US" altLang="zh-CN" sz="1000" dirty="0" smtClean="0"/>
              <a:t>1</a:t>
            </a:r>
          </a:p>
          <a:p>
            <a:pPr algn="ctr"/>
            <a:r>
              <a:rPr lang="zh-CN" altLang="en-US" sz="1000" dirty="0" smtClean="0"/>
              <a:t>微生物实验 </a:t>
            </a:r>
            <a:r>
              <a:rPr lang="en-US" altLang="zh-CN" sz="1000" dirty="0" smtClean="0"/>
              <a:t>1</a:t>
            </a:r>
            <a:endParaRPr lang="zh-CN" alt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-1764704" y="620688"/>
            <a:ext cx="1152128" cy="7874714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>
            <a:off x="-367821" y="771357"/>
            <a:ext cx="3240360" cy="6408712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-1764704" y="694437"/>
            <a:ext cx="1152128" cy="70788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 smtClean="0"/>
              <a:t>通识</a:t>
            </a:r>
            <a:endParaRPr lang="en-US" altLang="zh-CN" sz="2000" b="1" dirty="0" smtClean="0"/>
          </a:p>
          <a:p>
            <a:pPr algn="ctr"/>
            <a:endParaRPr lang="zh-CN" altLang="en-US" sz="2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-108520" y="692696"/>
            <a:ext cx="2808312" cy="70104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 smtClean="0"/>
              <a:t>专业基础课（必修）</a:t>
            </a:r>
            <a:endParaRPr lang="en-US" altLang="zh-CN" sz="2000" b="1" dirty="0" smtClean="0"/>
          </a:p>
          <a:p>
            <a:pPr algn="ctr"/>
            <a:r>
              <a:rPr lang="en-US" altLang="zh-CN" sz="2000" b="1" dirty="0" smtClean="0"/>
              <a:t>22.5</a:t>
            </a:r>
            <a:endParaRPr lang="en-US" altLang="zh-CN" sz="20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-1764704" y="-171400"/>
            <a:ext cx="12097344" cy="40011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 smtClean="0">
                <a:solidFill>
                  <a:schemeClr val="bg1"/>
                </a:solidFill>
              </a:rPr>
              <a:t>资源环境科学本科阶段课程拓扑图：学院阶段课程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-1764704" y="4653136"/>
            <a:ext cx="115212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通识课程</a:t>
            </a:r>
            <a:endParaRPr lang="zh-CN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-1764704" y="3284984"/>
            <a:ext cx="115212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通识课程</a:t>
            </a:r>
            <a:endParaRPr lang="zh-CN" altLang="en-US" dirty="0"/>
          </a:p>
        </p:txBody>
      </p:sp>
      <p:sp>
        <p:nvSpPr>
          <p:cNvPr id="28" name="圆角矩形 27"/>
          <p:cNvSpPr/>
          <p:nvPr/>
        </p:nvSpPr>
        <p:spPr>
          <a:xfrm>
            <a:off x="-367820" y="1458627"/>
            <a:ext cx="6812027" cy="126742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圆角矩形 28"/>
          <p:cNvSpPr/>
          <p:nvPr/>
        </p:nvSpPr>
        <p:spPr>
          <a:xfrm>
            <a:off x="-324544" y="5805264"/>
            <a:ext cx="6768752" cy="102141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圆角矩形 30"/>
          <p:cNvSpPr/>
          <p:nvPr/>
        </p:nvSpPr>
        <p:spPr>
          <a:xfrm>
            <a:off x="-342432" y="2862372"/>
            <a:ext cx="6812028" cy="140411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圆角矩形 54"/>
          <p:cNvSpPr/>
          <p:nvPr/>
        </p:nvSpPr>
        <p:spPr>
          <a:xfrm>
            <a:off x="-324544" y="4367897"/>
            <a:ext cx="6754236" cy="137484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圆角矩形 64"/>
          <p:cNvSpPr/>
          <p:nvPr/>
        </p:nvSpPr>
        <p:spPr>
          <a:xfrm>
            <a:off x="3203848" y="620688"/>
            <a:ext cx="3240360" cy="6484495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圆角矩形 65"/>
          <p:cNvSpPr/>
          <p:nvPr/>
        </p:nvSpPr>
        <p:spPr>
          <a:xfrm>
            <a:off x="6706819" y="545386"/>
            <a:ext cx="2851587" cy="5295267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7" name="TextBox 66"/>
          <p:cNvSpPr txBox="1"/>
          <p:nvPr/>
        </p:nvSpPr>
        <p:spPr>
          <a:xfrm>
            <a:off x="3419872" y="692696"/>
            <a:ext cx="2808312" cy="70104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 smtClean="0"/>
              <a:t>实验实践课（必修）</a:t>
            </a:r>
            <a:endParaRPr lang="en-US" altLang="zh-CN" sz="2000" b="1" dirty="0" smtClean="0"/>
          </a:p>
          <a:p>
            <a:pPr algn="ctr"/>
            <a:r>
              <a:rPr lang="en-US" altLang="zh-CN" sz="2000" b="1" dirty="0" smtClean="0"/>
              <a:t>18.5</a:t>
            </a:r>
            <a:endParaRPr lang="zh-CN" altLang="en-US" sz="20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6948264" y="692696"/>
            <a:ext cx="2195736" cy="70104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 smtClean="0"/>
              <a:t>专业选修课</a:t>
            </a:r>
            <a:endParaRPr lang="en-US" altLang="zh-CN" sz="2000" b="1" dirty="0" smtClean="0"/>
          </a:p>
          <a:p>
            <a:pPr algn="ctr"/>
            <a:r>
              <a:rPr lang="zh-CN" altLang="en-US" sz="2000" b="1" dirty="0" smtClean="0"/>
              <a:t>需修满</a:t>
            </a:r>
            <a:r>
              <a:rPr lang="en-US" altLang="zh-CN" sz="2000" b="1" dirty="0" smtClean="0"/>
              <a:t>12</a:t>
            </a:r>
            <a:r>
              <a:rPr lang="zh-CN" altLang="en-US" sz="2000" b="1" dirty="0" smtClean="0"/>
              <a:t>学分</a:t>
            </a:r>
            <a:endParaRPr lang="zh-CN" altLang="en-US" sz="20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-189289" y="1516014"/>
            <a:ext cx="2861310" cy="30670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/>
              <a:t>环境监测与环境影响评价</a:t>
            </a:r>
            <a:r>
              <a:rPr lang="en-US" altLang="zh-CN" sz="1400" dirty="0"/>
              <a:t>3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-253365" y="1907848"/>
            <a:ext cx="1314839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 smtClean="0">
                <a:sym typeface="+mn-ea"/>
              </a:rPr>
              <a:t>环境工程学</a:t>
            </a:r>
            <a:r>
              <a:rPr lang="en-US" altLang="zh-CN" sz="1400" dirty="0" smtClean="0">
                <a:sym typeface="+mn-ea"/>
              </a:rPr>
              <a:t>3</a:t>
            </a:r>
            <a:endParaRPr lang="zh-CN" altLang="en-US" sz="1400" dirty="0"/>
          </a:p>
          <a:p>
            <a:pPr algn="ctr"/>
            <a:endParaRPr lang="zh-CN" altLang="en-US" sz="1400" dirty="0" smtClean="0"/>
          </a:p>
        </p:txBody>
      </p:sp>
      <p:sp>
        <p:nvSpPr>
          <p:cNvPr id="46" name="TextBox 45"/>
          <p:cNvSpPr txBox="1"/>
          <p:nvPr/>
        </p:nvSpPr>
        <p:spPr>
          <a:xfrm>
            <a:off x="1157354" y="1836775"/>
            <a:ext cx="16383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 dirty="0" smtClean="0"/>
              <a:t>生物统计与试验设计</a:t>
            </a:r>
            <a:r>
              <a:rPr lang="en-US" altLang="zh-CN" sz="1200" dirty="0" smtClean="0"/>
              <a:t>2.5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-325365" y="3032320"/>
            <a:ext cx="1621790" cy="55118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 </a:t>
            </a:r>
            <a:r>
              <a:rPr lang="zh-CN" altLang="en-US" sz="1200" dirty="0" smtClean="0"/>
              <a:t>资源环境遥感与环境信息学</a:t>
            </a:r>
            <a:r>
              <a:rPr lang="en-US" altLang="zh-CN" sz="1200" dirty="0" smtClean="0"/>
              <a:t>3</a:t>
            </a:r>
          </a:p>
        </p:txBody>
      </p:sp>
      <p:sp>
        <p:nvSpPr>
          <p:cNvPr id="54" name="圆角矩形 53"/>
          <p:cNvSpPr/>
          <p:nvPr/>
        </p:nvSpPr>
        <p:spPr>
          <a:xfrm>
            <a:off x="-468560" y="7533456"/>
            <a:ext cx="9721080" cy="74592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TextBox 56"/>
          <p:cNvSpPr txBox="1"/>
          <p:nvPr/>
        </p:nvSpPr>
        <p:spPr>
          <a:xfrm>
            <a:off x="3300434" y="5840653"/>
            <a:ext cx="2351686" cy="646331"/>
          </a:xfrm>
          <a:prstGeom prst="rect">
            <a:avLst/>
          </a:prstGeom>
          <a:solidFill>
            <a:srgbClr val="C000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chemeClr val="bg1"/>
                </a:solidFill>
              </a:rPr>
              <a:t>毕业设计（论文） （资源环境科学） </a:t>
            </a:r>
            <a:r>
              <a:rPr lang="en-US" altLang="zh-CN" b="1" dirty="0" smtClean="0">
                <a:solidFill>
                  <a:schemeClr val="bg1"/>
                </a:solidFill>
              </a:rPr>
              <a:t>10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3728599" y="1698618"/>
            <a:ext cx="1970411" cy="5181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dirty="0" smtClean="0"/>
              <a:t>环境科学综合</a:t>
            </a:r>
          </a:p>
          <a:p>
            <a:pPr algn="ctr"/>
            <a:r>
              <a:rPr lang="zh-CN" altLang="en-US" sz="1400" dirty="0" smtClean="0"/>
              <a:t>实验 </a:t>
            </a:r>
            <a:r>
              <a:rPr lang="en-US" altLang="zh-CN" sz="1400" dirty="0" smtClean="0"/>
              <a:t>1</a:t>
            </a:r>
            <a:r>
              <a:rPr lang="zh-CN" altLang="en-US" sz="1400" dirty="0" smtClean="0"/>
              <a:t> </a:t>
            </a:r>
            <a:r>
              <a:rPr lang="en-US" altLang="zh-CN" sz="1400" dirty="0" smtClean="0"/>
              <a:t>.5</a:t>
            </a:r>
          </a:p>
        </p:txBody>
      </p:sp>
      <p:sp>
        <p:nvSpPr>
          <p:cNvPr id="52" name="矩形 51"/>
          <p:cNvSpPr/>
          <p:nvPr/>
        </p:nvSpPr>
        <p:spPr>
          <a:xfrm>
            <a:off x="3842905" y="4392565"/>
            <a:ext cx="2541270" cy="2762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 dirty="0"/>
              <a:t>环境资源与植物保护综合实验 </a:t>
            </a:r>
            <a:r>
              <a:rPr lang="en-US" altLang="zh-CN" sz="1200" dirty="0"/>
              <a:t>1.5</a:t>
            </a:r>
          </a:p>
        </p:txBody>
      </p:sp>
      <p:sp>
        <p:nvSpPr>
          <p:cNvPr id="53" name="矩形 52"/>
          <p:cNvSpPr/>
          <p:nvPr/>
        </p:nvSpPr>
        <p:spPr>
          <a:xfrm>
            <a:off x="3721436" y="2862372"/>
            <a:ext cx="1947545" cy="55118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 </a:t>
            </a:r>
            <a:r>
              <a:rPr lang="zh-CN" altLang="en-US" sz="1000" dirty="0"/>
              <a:t>环境生物技术与环境工程综合实验</a:t>
            </a:r>
            <a:r>
              <a:rPr lang="en-US" altLang="zh-CN" sz="1200" dirty="0"/>
              <a:t>1.5</a:t>
            </a:r>
            <a:endParaRPr lang="zh-CN" altLang="en-US" sz="1200" dirty="0"/>
          </a:p>
        </p:txBody>
      </p:sp>
      <p:sp>
        <p:nvSpPr>
          <p:cNvPr id="59" name="矩形 58"/>
          <p:cNvSpPr/>
          <p:nvPr/>
        </p:nvSpPr>
        <p:spPr>
          <a:xfrm>
            <a:off x="3842905" y="5214128"/>
            <a:ext cx="1400002" cy="369332"/>
          </a:xfrm>
          <a:prstGeom prst="rect">
            <a:avLst/>
          </a:prstGeom>
          <a:solidFill>
            <a:schemeClr val="accent3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专业</a:t>
            </a:r>
            <a:r>
              <a:rPr lang="zh-CN" altLang="en-US" dirty="0" smtClean="0"/>
              <a:t>实习 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69" name="矩形 68"/>
          <p:cNvSpPr/>
          <p:nvPr/>
        </p:nvSpPr>
        <p:spPr>
          <a:xfrm>
            <a:off x="3754967" y="3523890"/>
            <a:ext cx="1884329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创新</a:t>
            </a:r>
            <a:r>
              <a:rPr lang="zh-CN" altLang="en-US" dirty="0" smtClean="0"/>
              <a:t>实践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70" name="矩形 69"/>
          <p:cNvSpPr/>
          <p:nvPr/>
        </p:nvSpPr>
        <p:spPr>
          <a:xfrm>
            <a:off x="3842905" y="4748766"/>
            <a:ext cx="2002026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创新</a:t>
            </a:r>
            <a:r>
              <a:rPr lang="zh-CN" altLang="en-US" dirty="0" smtClean="0"/>
              <a:t>实践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3421601" y="7613015"/>
            <a:ext cx="576064" cy="46166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</a:rPr>
              <a:t>10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725048" y="3082676"/>
            <a:ext cx="824230" cy="4603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</a:rPr>
              <a:t>11.5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771776" y="5044798"/>
            <a:ext cx="771022" cy="4603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</a:rPr>
              <a:t>4</a:t>
            </a:r>
            <a:r>
              <a:rPr lang="en-US" altLang="zh-CN" sz="2400" dirty="0" smtClean="0">
                <a:solidFill>
                  <a:schemeClr val="bg1"/>
                </a:solidFill>
              </a:rPr>
              <a:t>.5</a:t>
            </a:r>
            <a:endParaRPr lang="en-US" altLang="zh-CN" sz="2400" dirty="0">
              <a:solidFill>
                <a:schemeClr val="bg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9377134" y="2538747"/>
            <a:ext cx="576064" cy="4603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</a:rPr>
              <a:t>12</a:t>
            </a:r>
            <a:endParaRPr lang="en-US" altLang="zh-CN" sz="2400" dirty="0">
              <a:solidFill>
                <a:schemeClr val="bg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764922" y="1808663"/>
            <a:ext cx="777875" cy="4603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</a:rPr>
              <a:t>15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-1615886" y="7105183"/>
            <a:ext cx="720080" cy="1015663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/>
                </a:solidFill>
              </a:rPr>
              <a:t>个性化课程</a:t>
            </a:r>
            <a:r>
              <a:rPr lang="en-US" altLang="zh-CN" sz="2000" dirty="0">
                <a:solidFill>
                  <a:schemeClr val="bg1"/>
                </a:solidFill>
              </a:rPr>
              <a:t>10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sp>
        <p:nvSpPr>
          <p:cNvPr id="23" name="TextBox 46"/>
          <p:cNvSpPr txBox="1"/>
          <p:nvPr/>
        </p:nvSpPr>
        <p:spPr>
          <a:xfrm>
            <a:off x="-253365" y="2470394"/>
            <a:ext cx="131484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 dirty="0" smtClean="0"/>
              <a:t>植物保护学</a:t>
            </a:r>
            <a:r>
              <a:rPr lang="en-US" altLang="zh-CN" sz="1200" dirty="0" smtClean="0"/>
              <a:t>3</a:t>
            </a:r>
          </a:p>
        </p:txBody>
      </p:sp>
      <p:sp>
        <p:nvSpPr>
          <p:cNvPr id="24" name="TextBox 46"/>
          <p:cNvSpPr txBox="1"/>
          <p:nvPr/>
        </p:nvSpPr>
        <p:spPr>
          <a:xfrm>
            <a:off x="-291326" y="3681709"/>
            <a:ext cx="1543685" cy="245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1000" dirty="0" smtClean="0"/>
              <a:t>环境生物技术</a:t>
            </a:r>
            <a:r>
              <a:rPr lang="en-US" altLang="zh-CN" sz="1000" dirty="0" smtClean="0"/>
              <a:t>3</a:t>
            </a:r>
          </a:p>
        </p:txBody>
      </p:sp>
      <p:sp>
        <p:nvSpPr>
          <p:cNvPr id="27" name="TextBox 46"/>
          <p:cNvSpPr txBox="1"/>
          <p:nvPr/>
        </p:nvSpPr>
        <p:spPr>
          <a:xfrm>
            <a:off x="1337395" y="3095395"/>
            <a:ext cx="1407160" cy="368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 </a:t>
            </a:r>
            <a:r>
              <a:rPr lang="zh-CN" altLang="en-US" sz="1400" dirty="0" smtClean="0"/>
              <a:t>环境毒理学</a:t>
            </a:r>
            <a:r>
              <a:rPr lang="en-US" altLang="zh-CN" sz="1400" dirty="0" smtClean="0"/>
              <a:t>3</a:t>
            </a:r>
          </a:p>
        </p:txBody>
      </p:sp>
      <p:sp>
        <p:nvSpPr>
          <p:cNvPr id="14" name="矩形 13"/>
          <p:cNvSpPr/>
          <p:nvPr/>
        </p:nvSpPr>
        <p:spPr>
          <a:xfrm>
            <a:off x="1061474" y="2383570"/>
            <a:ext cx="1828921" cy="301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360" dirty="0"/>
              <a:t>土壤与植物营养学</a:t>
            </a:r>
            <a:r>
              <a:rPr lang="en-US" altLang="zh-CN" sz="1360" dirty="0"/>
              <a:t>2</a:t>
            </a:r>
            <a:endParaRPr lang="zh-CN" altLang="zh-CN" sz="1360" dirty="0"/>
          </a:p>
        </p:txBody>
      </p:sp>
      <p:sp>
        <p:nvSpPr>
          <p:cNvPr id="41" name="圆角矩形 40"/>
          <p:cNvSpPr/>
          <p:nvPr/>
        </p:nvSpPr>
        <p:spPr>
          <a:xfrm>
            <a:off x="6688963" y="1412436"/>
            <a:ext cx="2456827" cy="112631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圆角矩形 41"/>
          <p:cNvSpPr/>
          <p:nvPr/>
        </p:nvSpPr>
        <p:spPr>
          <a:xfrm>
            <a:off x="6706819" y="2708920"/>
            <a:ext cx="2456827" cy="144945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圆角矩形 42"/>
          <p:cNvSpPr/>
          <p:nvPr/>
        </p:nvSpPr>
        <p:spPr>
          <a:xfrm>
            <a:off x="6706819" y="4363816"/>
            <a:ext cx="2456827" cy="133106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948264" y="169861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农业生态学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6886362" y="2730731"/>
            <a:ext cx="200856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1400" dirty="0"/>
              <a:t>生物防治</a:t>
            </a:r>
            <a:r>
              <a:rPr lang="en-US" altLang="zh-CN" sz="1400" dirty="0"/>
              <a:t>2</a:t>
            </a:r>
            <a:endParaRPr lang="zh-CN" altLang="zh-CN" sz="1400" dirty="0"/>
          </a:p>
          <a:p>
            <a:r>
              <a:rPr lang="zh-CN" altLang="zh-CN" sz="1400" dirty="0"/>
              <a:t>水污染控制工程</a:t>
            </a:r>
            <a:r>
              <a:rPr lang="en-US" altLang="zh-CN" sz="1400" dirty="0"/>
              <a:t>2</a:t>
            </a:r>
            <a:endParaRPr lang="zh-CN" altLang="zh-CN" sz="1400" dirty="0"/>
          </a:p>
          <a:p>
            <a:r>
              <a:rPr lang="zh-CN" altLang="zh-CN" sz="1400" dirty="0"/>
              <a:t>农药学</a:t>
            </a:r>
            <a:r>
              <a:rPr lang="en-US" altLang="zh-CN" sz="1400" dirty="0"/>
              <a:t>2</a:t>
            </a:r>
            <a:endParaRPr lang="zh-CN" altLang="zh-CN" sz="1400" dirty="0"/>
          </a:p>
          <a:p>
            <a:r>
              <a:rPr lang="zh-CN" altLang="zh-CN" sz="1400" dirty="0"/>
              <a:t>现代环境分析技术</a:t>
            </a:r>
            <a:r>
              <a:rPr lang="en-US" altLang="zh-CN" sz="1400" dirty="0"/>
              <a:t>2</a:t>
            </a:r>
            <a:endParaRPr lang="zh-CN" altLang="zh-CN" sz="1400" dirty="0"/>
          </a:p>
          <a:p>
            <a:r>
              <a:rPr lang="zh-CN" altLang="zh-CN" sz="1400" dirty="0"/>
              <a:t>生物质能工程</a:t>
            </a:r>
            <a:r>
              <a:rPr lang="en-US" altLang="zh-CN" sz="1400" dirty="0"/>
              <a:t>2</a:t>
            </a:r>
            <a:endParaRPr lang="zh-CN" altLang="zh-CN" sz="1400" dirty="0"/>
          </a:p>
          <a:p>
            <a:r>
              <a:rPr lang="zh-CN" altLang="zh-CN" sz="1400" dirty="0"/>
              <a:t>土壤污染与控制</a:t>
            </a:r>
            <a:r>
              <a:rPr lang="en-US" altLang="zh-CN" sz="1400" dirty="0"/>
              <a:t>2</a:t>
            </a:r>
            <a:endParaRPr lang="zh-CN" altLang="zh-CN" sz="1400" dirty="0"/>
          </a:p>
          <a:p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6929436" y="4475805"/>
            <a:ext cx="20882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1400" dirty="0"/>
              <a:t>文献检索分析与科技写作</a:t>
            </a:r>
            <a:r>
              <a:rPr lang="en-US" altLang="zh-CN" sz="1400" dirty="0"/>
              <a:t>2</a:t>
            </a:r>
            <a:endParaRPr lang="zh-CN" altLang="zh-CN" sz="1400" dirty="0"/>
          </a:p>
          <a:p>
            <a:r>
              <a:rPr lang="zh-CN" altLang="zh-CN" sz="1400" dirty="0"/>
              <a:t>生态工程原理与应用</a:t>
            </a:r>
            <a:r>
              <a:rPr lang="en-US" altLang="zh-CN" sz="1400" dirty="0"/>
              <a:t>2</a:t>
            </a:r>
            <a:endParaRPr lang="zh-CN" altLang="zh-CN" sz="1400" dirty="0"/>
          </a:p>
          <a:p>
            <a:r>
              <a:rPr lang="zh-CN" altLang="zh-CN" sz="1400" dirty="0"/>
              <a:t>植物检疫学</a:t>
            </a:r>
            <a:r>
              <a:rPr lang="en-US" altLang="zh-CN" sz="1400" dirty="0"/>
              <a:t>2</a:t>
            </a:r>
            <a:endParaRPr lang="zh-CN" altLang="zh-CN" sz="1400" dirty="0"/>
          </a:p>
          <a:p>
            <a:r>
              <a:rPr lang="zh-CN" altLang="zh-CN" sz="1400" dirty="0"/>
              <a:t>微生物工程</a:t>
            </a:r>
            <a:r>
              <a:rPr lang="en-US" altLang="zh-CN" sz="1400" dirty="0"/>
              <a:t>2</a:t>
            </a:r>
            <a:endParaRPr lang="zh-CN" altLang="zh-CN" sz="1400" dirty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351</Words>
  <Application>Microsoft Office PowerPoint</Application>
  <PresentationFormat>全屏显示(4:3)</PresentationFormat>
  <Paragraphs>140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宋体</vt:lpstr>
      <vt:lpstr>Arial</vt:lpstr>
      <vt:lpstr>Calibri</vt:lpstr>
      <vt:lpstr>Office 主题​​</vt:lpstr>
      <vt:lpstr>PowerPoint 演示文稿</vt:lpstr>
      <vt:lpstr>PowerPoint 演示文稿</vt:lpstr>
    </vt:vector>
  </TitlesOfParts>
  <Company>WwW.YlmF.CoM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雨林木风</dc:creator>
  <cp:lastModifiedBy>CHC</cp:lastModifiedBy>
  <cp:revision>152</cp:revision>
  <dcterms:created xsi:type="dcterms:W3CDTF">2016-05-16T07:35:00Z</dcterms:created>
  <dcterms:modified xsi:type="dcterms:W3CDTF">2016-07-15T06:26:56Z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2052-10.1.0.5457</vt:lpwstr>
  </property>
</Properties>
</file>