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6752" autoAdjust="0"/>
  </p:normalViewPr>
  <p:slideViewPr>
    <p:cSldViewPr>
      <p:cViewPr varScale="1">
        <p:scale>
          <a:sx n="101" d="100"/>
          <a:sy n="101" d="100"/>
        </p:scale>
        <p:origin x="-26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52E9F-E2EA-46F9-8B9C-C1C0C401B355}" type="datetimeFigureOut">
              <a:rPr lang="zh-CN" altLang="en-US" smtClean="0"/>
              <a:pPr/>
              <a:t>2016/9/22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9C38DE-645E-46FE-B944-5972D84E4DA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819713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C38DE-645E-46FE-B944-5972D84E4DA4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800011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AFB3-6B97-40B6-8A99-9AAAEDAB00BB}" type="datetimeFigureOut">
              <a:rPr lang="zh-CN" altLang="en-US" smtClean="0"/>
              <a:pPr/>
              <a:t>2016/9/22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01D1-0F93-4359-A131-FEE4DCE998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154867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AFB3-6B97-40B6-8A99-9AAAEDAB00BB}" type="datetimeFigureOut">
              <a:rPr lang="zh-CN" altLang="en-US" smtClean="0"/>
              <a:pPr/>
              <a:t>2016/9/22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01D1-0F93-4359-A131-FEE4DCE998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933787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AFB3-6B97-40B6-8A99-9AAAEDAB00BB}" type="datetimeFigureOut">
              <a:rPr lang="zh-CN" altLang="en-US" smtClean="0"/>
              <a:pPr/>
              <a:t>2016/9/22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01D1-0F93-4359-A131-FEE4DCE998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919540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AFB3-6B97-40B6-8A99-9AAAEDAB00BB}" type="datetimeFigureOut">
              <a:rPr lang="zh-CN" altLang="en-US" smtClean="0"/>
              <a:pPr/>
              <a:t>2016/9/22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01D1-0F93-4359-A131-FEE4DCE998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435212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AFB3-6B97-40B6-8A99-9AAAEDAB00BB}" type="datetimeFigureOut">
              <a:rPr lang="zh-CN" altLang="en-US" smtClean="0"/>
              <a:pPr/>
              <a:t>2016/9/22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01D1-0F93-4359-A131-FEE4DCE998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736530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AFB3-6B97-40B6-8A99-9AAAEDAB00BB}" type="datetimeFigureOut">
              <a:rPr lang="zh-CN" altLang="en-US" smtClean="0"/>
              <a:pPr/>
              <a:t>2016/9/22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01D1-0F93-4359-A131-FEE4DCE998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01609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AFB3-6B97-40B6-8A99-9AAAEDAB00BB}" type="datetimeFigureOut">
              <a:rPr lang="zh-CN" altLang="en-US" smtClean="0"/>
              <a:pPr/>
              <a:t>2016/9/22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01D1-0F93-4359-A131-FEE4DCE998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217417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AFB3-6B97-40B6-8A99-9AAAEDAB00BB}" type="datetimeFigureOut">
              <a:rPr lang="zh-CN" altLang="en-US" smtClean="0"/>
              <a:pPr/>
              <a:t>2016/9/22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01D1-0F93-4359-A131-FEE4DCE998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31648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AFB3-6B97-40B6-8A99-9AAAEDAB00BB}" type="datetimeFigureOut">
              <a:rPr lang="zh-CN" altLang="en-US" smtClean="0"/>
              <a:pPr/>
              <a:t>2016/9/22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01D1-0F93-4359-A131-FEE4DCE998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85421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AFB3-6B97-40B6-8A99-9AAAEDAB00BB}" type="datetimeFigureOut">
              <a:rPr lang="zh-CN" altLang="en-US" smtClean="0"/>
              <a:pPr/>
              <a:t>2016/9/22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01D1-0F93-4359-A131-FEE4DCE998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455827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AFB3-6B97-40B6-8A99-9AAAEDAB00BB}" type="datetimeFigureOut">
              <a:rPr lang="zh-CN" altLang="en-US" smtClean="0"/>
              <a:pPr/>
              <a:t>2016/9/22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01D1-0F93-4359-A131-FEE4DCE998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968552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2AFB3-6B97-40B6-8A99-9AAAEDAB00BB}" type="datetimeFigureOut">
              <a:rPr lang="zh-CN" altLang="en-US" smtClean="0"/>
              <a:pPr/>
              <a:t>2016/9/22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101D1-0F93-4359-A131-FEE4DCE998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18535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-1044624" y="44624"/>
            <a:ext cx="1152128" cy="9170858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251520" y="44624"/>
            <a:ext cx="1152128" cy="4464496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1691680" y="44624"/>
            <a:ext cx="1152000" cy="7488832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>
            <a:off x="3203848" y="44624"/>
            <a:ext cx="1152000" cy="4464496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>
            <a:off x="4499992" y="44624"/>
            <a:ext cx="1152000" cy="4464496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圆角矩形 8"/>
          <p:cNvSpPr/>
          <p:nvPr/>
        </p:nvSpPr>
        <p:spPr>
          <a:xfrm>
            <a:off x="5796136" y="44624"/>
            <a:ext cx="1152000" cy="9289032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圆角矩形 9"/>
          <p:cNvSpPr/>
          <p:nvPr/>
        </p:nvSpPr>
        <p:spPr>
          <a:xfrm>
            <a:off x="7308432" y="44624"/>
            <a:ext cx="1152000" cy="9289032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-1044624" y="118373"/>
            <a:ext cx="1152128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 smtClean="0"/>
              <a:t>通识</a:t>
            </a:r>
            <a:endParaRPr lang="en-US" altLang="zh-CN" sz="2000" b="1" dirty="0" smtClean="0"/>
          </a:p>
          <a:p>
            <a:pPr algn="ctr"/>
            <a:r>
              <a:rPr lang="en-US" altLang="zh-CN" sz="2000" b="1" dirty="0" smtClean="0"/>
              <a:t>12</a:t>
            </a:r>
            <a:endParaRPr lang="zh-CN" alt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51520" y="116632"/>
            <a:ext cx="1152128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 smtClean="0"/>
              <a:t>数学</a:t>
            </a:r>
            <a:endParaRPr lang="en-US" altLang="zh-CN" sz="2000" b="1" dirty="0" smtClean="0"/>
          </a:p>
          <a:p>
            <a:pPr algn="ctr"/>
            <a:r>
              <a:rPr lang="en-US" altLang="zh-CN" sz="2000" b="1" dirty="0" smtClean="0"/>
              <a:t>14</a:t>
            </a:r>
            <a:endParaRPr lang="zh-CN" alt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691680" y="116632"/>
            <a:ext cx="1152000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 smtClean="0"/>
              <a:t>物理</a:t>
            </a:r>
            <a:endParaRPr lang="en-US" altLang="zh-CN" sz="2000" b="1" dirty="0" smtClean="0"/>
          </a:p>
          <a:p>
            <a:pPr algn="ctr"/>
            <a:r>
              <a:rPr lang="en-US" altLang="zh-CN" sz="2000" b="1" dirty="0" smtClean="0"/>
              <a:t>8</a:t>
            </a:r>
            <a:endParaRPr lang="zh-CN" alt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203848" y="116632"/>
            <a:ext cx="1152000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/>
              <a:t>化学</a:t>
            </a:r>
            <a:endParaRPr lang="en-US" altLang="zh-CN" sz="2000" b="1" dirty="0" smtClean="0"/>
          </a:p>
          <a:p>
            <a:pPr algn="ctr"/>
            <a:r>
              <a:rPr lang="en-US" altLang="zh-CN" sz="2000" b="1" dirty="0" smtClean="0"/>
              <a:t>11</a:t>
            </a:r>
            <a:endParaRPr lang="zh-CN" alt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499992" y="116632"/>
            <a:ext cx="1152000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/>
              <a:t>英语</a:t>
            </a:r>
            <a:endParaRPr lang="en-US" altLang="zh-CN" sz="2000" b="1" dirty="0" smtClean="0"/>
          </a:p>
          <a:p>
            <a:pPr algn="ctr"/>
            <a:r>
              <a:rPr lang="en-US" altLang="zh-CN" sz="2000" b="1" dirty="0" smtClean="0"/>
              <a:t>6</a:t>
            </a:r>
            <a:endParaRPr lang="zh-CN" altLang="en-U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796136" y="116632"/>
            <a:ext cx="1152000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/>
              <a:t>政治</a:t>
            </a:r>
            <a:endParaRPr lang="en-US" altLang="zh-CN" sz="2000" b="1" dirty="0" smtClean="0"/>
          </a:p>
          <a:p>
            <a:pPr algn="ctr"/>
            <a:r>
              <a:rPr lang="en-US" altLang="zh-CN" sz="2000" b="1" dirty="0" smtClean="0"/>
              <a:t>14</a:t>
            </a:r>
            <a:endParaRPr lang="zh-CN" alt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308432" y="116632"/>
            <a:ext cx="1152000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 smtClean="0"/>
              <a:t>体军</a:t>
            </a:r>
            <a:endParaRPr lang="en-US" altLang="zh-CN" sz="2000" b="1" dirty="0" smtClean="0"/>
          </a:p>
          <a:p>
            <a:pPr algn="ctr"/>
            <a:r>
              <a:rPr lang="en-US" altLang="zh-CN" sz="2000" b="1" dirty="0" smtClean="0"/>
              <a:t>8</a:t>
            </a:r>
            <a:endParaRPr lang="zh-CN" altLang="en-US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8820472" y="116632"/>
            <a:ext cx="1164879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/>
              <a:t>计算机</a:t>
            </a:r>
            <a:endParaRPr lang="en-US" altLang="zh-CN" sz="2000" b="1" dirty="0" smtClean="0"/>
          </a:p>
          <a:p>
            <a:pPr algn="ctr"/>
            <a:r>
              <a:rPr lang="en-US" altLang="zh-CN" sz="2000" b="1" dirty="0" smtClean="0"/>
              <a:t>3</a:t>
            </a:r>
            <a:endParaRPr lang="zh-CN" altLang="en-US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-1044624" y="-747464"/>
            <a:ext cx="11161240" cy="40011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 smtClean="0">
                <a:solidFill>
                  <a:schemeClr val="bg1"/>
                </a:solidFill>
              </a:rPr>
              <a:t>植物科学与技术本科阶段课程拓扑图：平台期课程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1044624" y="1403484"/>
            <a:ext cx="115212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通识课程</a:t>
            </a:r>
            <a:endParaRPr lang="zh-CN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1044624" y="3347700"/>
            <a:ext cx="115212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通识课程</a:t>
            </a:r>
            <a:endParaRPr lang="zh-CN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-1044624" y="6372036"/>
            <a:ext cx="115212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通识课程</a:t>
            </a:r>
            <a:endParaRPr lang="zh-CN" alt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47736" y="982469"/>
            <a:ext cx="115212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高</a:t>
            </a:r>
            <a:r>
              <a:rPr lang="zh-CN" altLang="en-US" dirty="0" smtClean="0"/>
              <a:t>数</a:t>
            </a:r>
            <a:r>
              <a:rPr lang="en-US" altLang="zh-CN" dirty="0" smtClean="0"/>
              <a:t>B(1)</a:t>
            </a:r>
          </a:p>
          <a:p>
            <a:pPr algn="ctr"/>
            <a:r>
              <a:rPr lang="en-US" altLang="zh-CN" dirty="0"/>
              <a:t>4</a:t>
            </a:r>
            <a:endParaRPr lang="zh-CN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43952" y="1774557"/>
            <a:ext cx="115212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线代</a:t>
            </a:r>
            <a:r>
              <a:rPr lang="en-US" altLang="zh-CN" dirty="0" smtClean="0"/>
              <a:t>B</a:t>
            </a:r>
          </a:p>
          <a:p>
            <a:pPr algn="ctr"/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203720" y="945594"/>
            <a:ext cx="115212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无机</a:t>
            </a:r>
            <a:r>
              <a:rPr lang="en-US" altLang="zh-CN" dirty="0" smtClean="0"/>
              <a:t>B</a:t>
            </a:r>
          </a:p>
          <a:p>
            <a:pPr algn="ctr"/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28" name="圆角矩形 27"/>
          <p:cNvSpPr/>
          <p:nvPr/>
        </p:nvSpPr>
        <p:spPr>
          <a:xfrm>
            <a:off x="179512" y="945594"/>
            <a:ext cx="9937104" cy="161001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圆角矩形 28"/>
          <p:cNvSpPr/>
          <p:nvPr/>
        </p:nvSpPr>
        <p:spPr>
          <a:xfrm>
            <a:off x="179512" y="2727357"/>
            <a:ext cx="9937104" cy="161001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圆角矩形 29"/>
          <p:cNvSpPr/>
          <p:nvPr/>
        </p:nvSpPr>
        <p:spPr>
          <a:xfrm>
            <a:off x="179512" y="4509120"/>
            <a:ext cx="9937104" cy="100811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圆角矩形 30"/>
          <p:cNvSpPr/>
          <p:nvPr/>
        </p:nvSpPr>
        <p:spPr>
          <a:xfrm>
            <a:off x="179512" y="5707414"/>
            <a:ext cx="9937104" cy="161001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-900608" y="2492896"/>
            <a:ext cx="576064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</a:rPr>
              <a:t>12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03720" y="2780928"/>
            <a:ext cx="115212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有</a:t>
            </a:r>
            <a:r>
              <a:rPr lang="zh-CN" altLang="en-US" dirty="0" smtClean="0"/>
              <a:t>机</a:t>
            </a:r>
            <a:r>
              <a:rPr lang="en-US" altLang="zh-CN" dirty="0" smtClean="0"/>
              <a:t>B</a:t>
            </a:r>
          </a:p>
          <a:p>
            <a:pPr algn="ctr"/>
            <a:r>
              <a:rPr lang="en-US" altLang="zh-CN" dirty="0" smtClean="0"/>
              <a:t>4</a:t>
            </a:r>
            <a:endParaRPr lang="zh-CN" alt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51520" y="3574757"/>
            <a:ext cx="115212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概率统计</a:t>
            </a:r>
            <a:endParaRPr lang="en-US" altLang="zh-CN" dirty="0" smtClean="0"/>
          </a:p>
          <a:p>
            <a:pPr algn="ctr"/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51520" y="2780928"/>
            <a:ext cx="115212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高</a:t>
            </a:r>
            <a:r>
              <a:rPr lang="zh-CN" altLang="en-US" dirty="0" smtClean="0"/>
              <a:t>数</a:t>
            </a:r>
            <a:r>
              <a:rPr lang="en-US" altLang="zh-CN" dirty="0" smtClean="0"/>
              <a:t>B(2)</a:t>
            </a:r>
          </a:p>
          <a:p>
            <a:pPr algn="ctr"/>
            <a:r>
              <a:rPr lang="en-US" altLang="zh-CN" dirty="0"/>
              <a:t>4</a:t>
            </a:r>
            <a:endParaRPr lang="zh-CN" alt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203720" y="4690010"/>
            <a:ext cx="1152128" cy="646331"/>
          </a:xfrm>
          <a:prstGeom prst="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通识实践</a:t>
            </a:r>
            <a:endParaRPr lang="en-US" altLang="zh-CN" dirty="0" smtClean="0"/>
          </a:p>
          <a:p>
            <a:pPr algn="ctr"/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308304" y="4653136"/>
            <a:ext cx="115212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军训</a:t>
            </a:r>
            <a:endParaRPr lang="en-US" altLang="zh-CN" dirty="0" smtClean="0"/>
          </a:p>
          <a:p>
            <a:pPr algn="ctr"/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691552" y="2780928"/>
            <a:ext cx="115212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大</a:t>
            </a:r>
            <a:r>
              <a:rPr lang="zh-CN" altLang="en-US" dirty="0" smtClean="0"/>
              <a:t>物</a:t>
            </a:r>
            <a:r>
              <a:rPr lang="en-US" altLang="zh-CN" dirty="0" smtClean="0"/>
              <a:t>B(1)</a:t>
            </a:r>
          </a:p>
          <a:p>
            <a:pPr algn="ctr"/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691680" y="5805264"/>
            <a:ext cx="115212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大物</a:t>
            </a:r>
            <a:r>
              <a:rPr lang="en-US" altLang="zh-CN" dirty="0" smtClean="0"/>
              <a:t>B(2)</a:t>
            </a:r>
          </a:p>
          <a:p>
            <a:pPr algn="ctr"/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691680" y="3574757"/>
            <a:ext cx="115212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大</a:t>
            </a:r>
            <a:r>
              <a:rPr lang="zh-CN" altLang="en-US" dirty="0" smtClean="0"/>
              <a:t>物实验</a:t>
            </a:r>
            <a:endParaRPr lang="en-US" altLang="zh-CN" dirty="0" smtClean="0"/>
          </a:p>
          <a:p>
            <a:pPr algn="ctr"/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691680" y="6599093"/>
            <a:ext cx="115212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大</a:t>
            </a:r>
            <a:r>
              <a:rPr lang="zh-CN" altLang="en-US" dirty="0" smtClean="0"/>
              <a:t>物实验</a:t>
            </a:r>
            <a:endParaRPr lang="en-US" altLang="zh-CN" dirty="0" smtClean="0"/>
          </a:p>
          <a:p>
            <a:pPr algn="ctr"/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203848" y="1774557"/>
            <a:ext cx="115212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无机实验</a:t>
            </a:r>
            <a:endParaRPr lang="en-US" altLang="zh-CN" dirty="0" smtClean="0"/>
          </a:p>
          <a:p>
            <a:pPr algn="ctr"/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203848" y="3574757"/>
            <a:ext cx="115212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有机实验</a:t>
            </a:r>
            <a:endParaRPr lang="en-US" altLang="zh-CN" dirty="0" smtClean="0"/>
          </a:p>
          <a:p>
            <a:pPr algn="ctr"/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4499992" y="980728"/>
            <a:ext cx="115212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大</a:t>
            </a:r>
            <a:r>
              <a:rPr lang="zh-CN" altLang="en-US" dirty="0"/>
              <a:t>英</a:t>
            </a:r>
            <a:r>
              <a:rPr lang="en-US" altLang="zh-CN" dirty="0" smtClean="0"/>
              <a:t>(1)</a:t>
            </a:r>
          </a:p>
          <a:p>
            <a:pPr algn="ctr"/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499992" y="2780928"/>
            <a:ext cx="115212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大</a:t>
            </a:r>
            <a:r>
              <a:rPr lang="zh-CN" altLang="en-US" dirty="0"/>
              <a:t>英</a:t>
            </a:r>
            <a:r>
              <a:rPr lang="en-US" altLang="zh-CN" dirty="0" smtClean="0"/>
              <a:t>(2)</a:t>
            </a:r>
          </a:p>
          <a:p>
            <a:pPr algn="ctr"/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787960" y="4782343"/>
            <a:ext cx="576064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</a:rPr>
              <a:t>5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96136" y="980728"/>
            <a:ext cx="115212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思修</a:t>
            </a:r>
            <a:endParaRPr lang="en-US" altLang="zh-CN" dirty="0" smtClean="0"/>
          </a:p>
          <a:p>
            <a:pPr algn="ctr"/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5796136" y="2782669"/>
            <a:ext cx="115212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近代史</a:t>
            </a:r>
            <a:endParaRPr lang="en-US" altLang="zh-CN" dirty="0" smtClean="0"/>
          </a:p>
          <a:p>
            <a:pPr algn="ctr"/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796136" y="5807005"/>
            <a:ext cx="115212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马原</a:t>
            </a:r>
            <a:endParaRPr lang="en-US" altLang="zh-CN" dirty="0" smtClean="0"/>
          </a:p>
          <a:p>
            <a:pPr algn="ctr"/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7308304" y="980728"/>
            <a:ext cx="115212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体育</a:t>
            </a:r>
            <a:r>
              <a:rPr lang="en-US" altLang="zh-CN" dirty="0" smtClean="0"/>
              <a:t>(1)</a:t>
            </a:r>
          </a:p>
          <a:p>
            <a:pPr algn="ctr"/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7308304" y="3574757"/>
            <a:ext cx="115212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军事理论</a:t>
            </a:r>
            <a:endParaRPr lang="en-US" altLang="zh-CN" dirty="0" smtClean="0"/>
          </a:p>
          <a:p>
            <a:pPr algn="ctr"/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7308304" y="2782669"/>
            <a:ext cx="115212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体育</a:t>
            </a:r>
            <a:r>
              <a:rPr lang="en-US" altLang="zh-CN" dirty="0" smtClean="0"/>
              <a:t>(2)</a:t>
            </a:r>
          </a:p>
          <a:p>
            <a:pPr algn="ctr"/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7308304" y="5807005"/>
            <a:ext cx="115212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体育</a:t>
            </a:r>
            <a:r>
              <a:rPr lang="en-US" altLang="zh-CN" dirty="0" smtClean="0"/>
              <a:t>(3)</a:t>
            </a:r>
          </a:p>
          <a:p>
            <a:pPr algn="ctr"/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55" name="圆角矩形 54"/>
          <p:cNvSpPr/>
          <p:nvPr/>
        </p:nvSpPr>
        <p:spPr>
          <a:xfrm>
            <a:off x="179512" y="7605464"/>
            <a:ext cx="9937104" cy="161001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TextBox 55"/>
          <p:cNvSpPr txBox="1"/>
          <p:nvPr/>
        </p:nvSpPr>
        <p:spPr>
          <a:xfrm>
            <a:off x="-1044624" y="8172236"/>
            <a:ext cx="115212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通识课程</a:t>
            </a:r>
            <a:endParaRPr lang="zh-CN" alt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5796136" y="7677472"/>
            <a:ext cx="115212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毛概</a:t>
            </a:r>
            <a:endParaRPr lang="en-US" altLang="zh-CN" dirty="0" smtClean="0"/>
          </a:p>
          <a:p>
            <a:pPr algn="ctr"/>
            <a:r>
              <a:rPr lang="en-US" altLang="zh-CN" dirty="0" smtClean="0"/>
              <a:t>6</a:t>
            </a:r>
            <a:endParaRPr lang="zh-CN" alt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7308304" y="7677472"/>
            <a:ext cx="115212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体育</a:t>
            </a:r>
            <a:r>
              <a:rPr lang="en-US" altLang="zh-CN" dirty="0" smtClean="0"/>
              <a:t>(4)</a:t>
            </a:r>
          </a:p>
          <a:p>
            <a:pPr algn="ctr"/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8836417" y="980728"/>
            <a:ext cx="115212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程序设计</a:t>
            </a:r>
            <a:endParaRPr lang="en-US" altLang="zh-CN" dirty="0" smtClean="0"/>
          </a:p>
          <a:p>
            <a:pPr algn="ctr"/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1979584" y="1591925"/>
            <a:ext cx="576064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</a:rPr>
              <a:t>22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923928" y="6220762"/>
            <a:ext cx="864032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</a:rPr>
              <a:t>16.5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923928" y="8147480"/>
            <a:ext cx="576064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</a:rPr>
              <a:t>7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084168" y="3660214"/>
            <a:ext cx="576064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</a:rPr>
              <a:t>28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67" name="圆角矩形 66"/>
          <p:cNvSpPr/>
          <p:nvPr/>
        </p:nvSpPr>
        <p:spPr>
          <a:xfrm>
            <a:off x="8833351" y="44624"/>
            <a:ext cx="1152000" cy="2679104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TextBox 60"/>
          <p:cNvSpPr txBox="1"/>
          <p:nvPr/>
        </p:nvSpPr>
        <p:spPr>
          <a:xfrm>
            <a:off x="8542832" y="2791582"/>
            <a:ext cx="1481156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专业基础课植物学 </a:t>
            </a:r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8542832" y="3567655"/>
            <a:ext cx="1501776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实验课</a:t>
            </a:r>
            <a:endParaRPr lang="en-US" altLang="zh-CN" dirty="0" smtClean="0"/>
          </a:p>
          <a:p>
            <a:pPr algn="ctr"/>
            <a:r>
              <a:rPr lang="zh-CN" altLang="en-US" dirty="0" smtClean="0"/>
              <a:t>植物学实验 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8562150" y="5671297"/>
            <a:ext cx="1445713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algn="ctr"/>
          </a:lstStyle>
          <a:p>
            <a:r>
              <a:rPr lang="zh-CN" altLang="en-US" dirty="0"/>
              <a:t>专业基础课</a:t>
            </a:r>
            <a:endParaRPr lang="en-US" altLang="zh-CN" dirty="0"/>
          </a:p>
          <a:p>
            <a:r>
              <a:rPr lang="zh-CN" altLang="en-US" dirty="0"/>
              <a:t>生化</a:t>
            </a:r>
            <a:r>
              <a:rPr lang="en-US" altLang="zh-CN" dirty="0"/>
              <a:t>E 5</a:t>
            </a:r>
            <a:endParaRPr lang="zh-CN" alt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8565344" y="6372036"/>
            <a:ext cx="1442519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 </a:t>
            </a:r>
            <a:r>
              <a:rPr lang="zh-CN" altLang="en-US" dirty="0" smtClean="0"/>
              <a:t>实验课</a:t>
            </a:r>
            <a:endParaRPr lang="en-US" altLang="zh-CN" dirty="0" smtClean="0"/>
          </a:p>
          <a:p>
            <a:pPr algn="ctr"/>
            <a:r>
              <a:rPr lang="zh-CN" altLang="en-US" dirty="0" smtClean="0"/>
              <a:t>生化实验 </a:t>
            </a:r>
            <a:r>
              <a:rPr lang="en-US" altLang="zh-CN" dirty="0" smtClean="0"/>
              <a:t>1.5</a:t>
            </a:r>
            <a:endParaRPr lang="zh-CN" alt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8497030" y="7080793"/>
            <a:ext cx="1544156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 </a:t>
            </a:r>
            <a:r>
              <a:rPr lang="zh-CN" altLang="en-US" dirty="0"/>
              <a:t>实践</a:t>
            </a:r>
            <a:r>
              <a:rPr lang="zh-CN" altLang="en-US" dirty="0" smtClean="0"/>
              <a:t>课</a:t>
            </a:r>
            <a:endParaRPr lang="en-US" altLang="zh-CN" dirty="0"/>
          </a:p>
          <a:p>
            <a:pPr algn="ctr"/>
            <a:r>
              <a:rPr lang="zh-CN" altLang="en-US" dirty="0" smtClean="0"/>
              <a:t>工程实践</a:t>
            </a:r>
            <a:r>
              <a:rPr lang="en-US" altLang="zh-CN" sz="1200" dirty="0" smtClean="0"/>
              <a:t>(B </a:t>
            </a:r>
            <a:r>
              <a:rPr lang="zh-CN" altLang="en-US" sz="1200" dirty="0" smtClean="0"/>
              <a:t>类</a:t>
            </a:r>
            <a:r>
              <a:rPr lang="en-US" altLang="zh-CN" sz="1200" dirty="0" smtClean="0"/>
              <a:t>)2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394738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-1764704" y="620688"/>
            <a:ext cx="1152128" cy="7874714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>
            <a:off x="-324544" y="620688"/>
            <a:ext cx="3240360" cy="6912768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-1764704" y="694437"/>
            <a:ext cx="1152128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 smtClean="0"/>
              <a:t>通识</a:t>
            </a:r>
            <a:endParaRPr lang="en-US" altLang="zh-CN" sz="2000" b="1" dirty="0" smtClean="0"/>
          </a:p>
          <a:p>
            <a:pPr algn="ctr"/>
            <a:endParaRPr lang="zh-CN" altLang="en-US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-108520" y="692696"/>
            <a:ext cx="2808312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 smtClean="0"/>
              <a:t>专业基础课（必修）</a:t>
            </a:r>
            <a:endParaRPr lang="en-US" altLang="zh-CN" sz="2000" b="1" dirty="0" smtClean="0"/>
          </a:p>
          <a:p>
            <a:pPr algn="ctr"/>
            <a:r>
              <a:rPr lang="en-US" altLang="zh-CN" sz="2000" b="1" dirty="0" smtClean="0"/>
              <a:t>54</a:t>
            </a:r>
            <a:endParaRPr lang="zh-CN" altLang="en-US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-1764704" y="-171400"/>
            <a:ext cx="12097344" cy="40011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 smtClean="0">
                <a:solidFill>
                  <a:schemeClr val="bg1"/>
                </a:solidFill>
              </a:rPr>
              <a:t>植物科学与技术本科阶段课程拓扑图：学院阶段课程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1764704" y="4653136"/>
            <a:ext cx="115212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通识课程</a:t>
            </a:r>
            <a:endParaRPr lang="zh-CN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1764704" y="3284984"/>
            <a:ext cx="115212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通识课程</a:t>
            </a:r>
            <a:endParaRPr lang="zh-CN" altLang="en-US" dirty="0"/>
          </a:p>
        </p:txBody>
      </p:sp>
      <p:sp>
        <p:nvSpPr>
          <p:cNvPr id="28" name="圆角矩形 27"/>
          <p:cNvSpPr/>
          <p:nvPr/>
        </p:nvSpPr>
        <p:spPr>
          <a:xfrm>
            <a:off x="-468560" y="1484784"/>
            <a:ext cx="6912768" cy="108012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圆角矩形 28"/>
          <p:cNvSpPr/>
          <p:nvPr/>
        </p:nvSpPr>
        <p:spPr>
          <a:xfrm>
            <a:off x="-468560" y="5805264"/>
            <a:ext cx="6912768" cy="151216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圆角矩形 30"/>
          <p:cNvSpPr/>
          <p:nvPr/>
        </p:nvSpPr>
        <p:spPr>
          <a:xfrm>
            <a:off x="-468560" y="2708920"/>
            <a:ext cx="6912768" cy="144945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圆角矩形 54"/>
          <p:cNvSpPr/>
          <p:nvPr/>
        </p:nvSpPr>
        <p:spPr>
          <a:xfrm>
            <a:off x="-468560" y="4267254"/>
            <a:ext cx="6912768" cy="144945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圆角矩形 64"/>
          <p:cNvSpPr/>
          <p:nvPr/>
        </p:nvSpPr>
        <p:spPr>
          <a:xfrm>
            <a:off x="3203848" y="620688"/>
            <a:ext cx="3240360" cy="7874714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圆角矩形 65"/>
          <p:cNvSpPr/>
          <p:nvPr/>
        </p:nvSpPr>
        <p:spPr>
          <a:xfrm>
            <a:off x="6732240" y="620688"/>
            <a:ext cx="3384376" cy="6912768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TextBox 66"/>
          <p:cNvSpPr txBox="1"/>
          <p:nvPr/>
        </p:nvSpPr>
        <p:spPr>
          <a:xfrm>
            <a:off x="3419872" y="692696"/>
            <a:ext cx="2808312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 smtClean="0"/>
              <a:t>实验实践课（必修）</a:t>
            </a:r>
            <a:endParaRPr lang="en-US" altLang="zh-CN" sz="2000" b="1" dirty="0" smtClean="0"/>
          </a:p>
          <a:p>
            <a:pPr algn="ctr"/>
            <a:r>
              <a:rPr lang="en-US" altLang="zh-CN" sz="2000" b="1" dirty="0" smtClean="0"/>
              <a:t>16.5</a:t>
            </a:r>
            <a:endParaRPr lang="zh-CN" altLang="en-US" sz="20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6948264" y="692696"/>
            <a:ext cx="2808312" cy="707886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 smtClean="0"/>
              <a:t>专业选修课</a:t>
            </a:r>
            <a:endParaRPr lang="en-US" altLang="zh-CN" sz="2000" b="1" dirty="0" smtClean="0"/>
          </a:p>
          <a:p>
            <a:pPr algn="ctr"/>
            <a:r>
              <a:rPr lang="zh-CN" altLang="en-US" sz="2000" b="1" dirty="0" smtClean="0"/>
              <a:t>需修满</a:t>
            </a:r>
            <a:r>
              <a:rPr lang="en-US" altLang="zh-CN" sz="2000" b="1" dirty="0" smtClean="0"/>
              <a:t>12</a:t>
            </a:r>
            <a:r>
              <a:rPr lang="zh-CN" altLang="en-US" sz="2000" b="1" dirty="0" smtClean="0"/>
              <a:t>学分</a:t>
            </a:r>
            <a:endParaRPr lang="zh-CN" altLang="en-US" sz="2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-324544" y="1558533"/>
            <a:ext cx="122413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遗传学</a:t>
            </a:r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187624" y="1569671"/>
            <a:ext cx="158417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植物生理学</a:t>
            </a:r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-324544" y="2060848"/>
            <a:ext cx="122413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生态学 </a:t>
            </a:r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187624" y="2060848"/>
            <a:ext cx="158417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微生物学</a:t>
            </a:r>
            <a:r>
              <a:rPr lang="en-US" altLang="zh-CN" dirty="0" smtClean="0"/>
              <a:t>E 3</a:t>
            </a:r>
            <a:endParaRPr lang="zh-CN" alt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-324544" y="2801420"/>
            <a:ext cx="1620180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/>
              <a:t>细胞生物学</a:t>
            </a:r>
            <a:r>
              <a:rPr lang="en-US" altLang="zh-CN" sz="1400" dirty="0"/>
              <a:t>B3</a:t>
            </a:r>
            <a:endParaRPr lang="zh-CN" altLang="en-US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1358968" y="2780928"/>
            <a:ext cx="1484840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/>
              <a:t>分子生物学</a:t>
            </a:r>
            <a:r>
              <a:rPr lang="en-US" altLang="zh-CN" sz="1400" dirty="0"/>
              <a:t>3</a:t>
            </a:r>
            <a:endParaRPr lang="zh-CN" alt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-324544" y="3252732"/>
            <a:ext cx="1620180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/>
              <a:t>生物统计与</a:t>
            </a:r>
            <a:r>
              <a:rPr lang="zh-CN" altLang="en-US" sz="1400" dirty="0" smtClean="0"/>
              <a:t>试验设计</a:t>
            </a:r>
            <a:r>
              <a:rPr lang="en-US" altLang="zh-CN" sz="1400" dirty="0" smtClean="0"/>
              <a:t>2.5</a:t>
            </a:r>
            <a:endParaRPr lang="zh-CN" altLang="en-US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1340316" y="3239480"/>
            <a:ext cx="1503492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 smtClean="0"/>
              <a:t>植物保护概论</a:t>
            </a:r>
            <a:r>
              <a:rPr lang="en-US" altLang="zh-CN" sz="1400" smtClean="0"/>
              <a:t>2</a:t>
            </a:r>
            <a:endParaRPr lang="zh-CN" alt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-324544" y="3822871"/>
            <a:ext cx="1620180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/>
              <a:t>植物</a:t>
            </a:r>
            <a:r>
              <a:rPr lang="zh-CN" altLang="en-US" sz="1400" dirty="0" smtClean="0"/>
              <a:t>育种学原理</a:t>
            </a:r>
            <a:r>
              <a:rPr lang="en-US" altLang="zh-CN" sz="1400" dirty="0" smtClean="0"/>
              <a:t>3</a:t>
            </a:r>
            <a:endParaRPr lang="zh-CN" altLang="en-US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1349642" y="3654316"/>
            <a:ext cx="1503492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 smtClean="0"/>
              <a:t>土壤与植物营养学</a:t>
            </a:r>
            <a:r>
              <a:rPr lang="en-US" altLang="zh-CN" sz="1400" dirty="0" smtClean="0"/>
              <a:t>2</a:t>
            </a:r>
            <a:endParaRPr lang="zh-CN" altLang="en-US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-324544" y="4411270"/>
            <a:ext cx="168351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植物生物技术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-324544" y="4896742"/>
            <a:ext cx="208823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植物生产学原理 </a:t>
            </a:r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-324544" y="5939988"/>
            <a:ext cx="208823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设施园艺学 </a:t>
            </a:r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2" name="矩形 1"/>
          <p:cNvSpPr/>
          <p:nvPr/>
        </p:nvSpPr>
        <p:spPr>
          <a:xfrm>
            <a:off x="6861884" y="5199467"/>
            <a:ext cx="153176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种子种苗</a:t>
            </a:r>
            <a:r>
              <a:rPr lang="zh-CN" altLang="en-US" dirty="0" smtClean="0"/>
              <a:t>学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6861884" y="5694999"/>
            <a:ext cx="250779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园艺产品采后</a:t>
            </a:r>
            <a:r>
              <a:rPr lang="zh-CN" altLang="en-US" dirty="0" smtClean="0"/>
              <a:t>生物学 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8462613" y="5199467"/>
            <a:ext cx="148284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植物检疫</a:t>
            </a:r>
            <a:r>
              <a:rPr lang="zh-CN" altLang="en-US" dirty="0" smtClean="0"/>
              <a:t>学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6804248" y="4158372"/>
            <a:ext cx="148284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蔬菜</a:t>
            </a:r>
            <a:r>
              <a:rPr lang="zh-CN" altLang="en-US" dirty="0" smtClean="0"/>
              <a:t>学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6819386" y="4668360"/>
            <a:ext cx="148284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果树学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6804248" y="3607428"/>
            <a:ext cx="155485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观赏植物学 </a:t>
            </a:r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8462613" y="4158372"/>
            <a:ext cx="155485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生物信息学 </a:t>
            </a:r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6948264" y="1969942"/>
            <a:ext cx="252028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园艺植物发育生物学 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6804248" y="2524254"/>
            <a:ext cx="302433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文献检索分析与科技</a:t>
            </a:r>
            <a:r>
              <a:rPr lang="zh-CN" altLang="en-US" dirty="0" smtClean="0"/>
              <a:t>写作 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8405053" y="3608812"/>
            <a:ext cx="171156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园艺科学进展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8393653" y="4675202"/>
            <a:ext cx="175644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基因工程</a:t>
            </a:r>
            <a:r>
              <a:rPr lang="zh-CN" altLang="en-US" dirty="0" smtClean="0"/>
              <a:t>原理 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6882929" y="6208541"/>
            <a:ext cx="201622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果树整形与</a:t>
            </a:r>
            <a:r>
              <a:rPr lang="zh-CN" altLang="en-US" dirty="0" smtClean="0"/>
              <a:t>修剪 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6830541" y="3046628"/>
            <a:ext cx="249398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植物嫁接理论与</a:t>
            </a:r>
            <a:r>
              <a:rPr lang="zh-CN" altLang="en-US" dirty="0" smtClean="0"/>
              <a:t>技术 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54" name="圆角矩形 53"/>
          <p:cNvSpPr/>
          <p:nvPr/>
        </p:nvSpPr>
        <p:spPr>
          <a:xfrm>
            <a:off x="-468560" y="7533456"/>
            <a:ext cx="10585176" cy="74592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TextBox 56"/>
          <p:cNvSpPr txBox="1"/>
          <p:nvPr/>
        </p:nvSpPr>
        <p:spPr>
          <a:xfrm>
            <a:off x="4139952" y="6597352"/>
            <a:ext cx="1368152" cy="1477328"/>
          </a:xfrm>
          <a:prstGeom prst="rect">
            <a:avLst/>
          </a:prstGeom>
          <a:solidFill>
            <a:srgbClr val="C00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</a:rPr>
              <a:t>毕业设计（论文） （植物科学与技术） </a:t>
            </a:r>
            <a:r>
              <a:rPr lang="en-US" altLang="zh-CN" b="1" dirty="0" smtClean="0">
                <a:solidFill>
                  <a:schemeClr val="bg1"/>
                </a:solidFill>
              </a:rPr>
              <a:t>10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203848" y="2060848"/>
            <a:ext cx="163217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遗传学实验</a:t>
            </a:r>
            <a:r>
              <a:rPr lang="en-US" altLang="zh-CN" dirty="0"/>
              <a:t>C 1</a:t>
            </a:r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4864006" y="2060848"/>
            <a:ext cx="156164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微生物实验 </a:t>
            </a:r>
            <a:r>
              <a:rPr lang="en-US" altLang="zh-CN" dirty="0"/>
              <a:t>1</a:t>
            </a:r>
            <a:r>
              <a:rPr lang="zh-CN" altLang="en-US" dirty="0"/>
              <a:t> </a:t>
            </a:r>
          </a:p>
        </p:txBody>
      </p:sp>
      <p:sp>
        <p:nvSpPr>
          <p:cNvPr id="18" name="矩形 17"/>
          <p:cNvSpPr/>
          <p:nvPr/>
        </p:nvSpPr>
        <p:spPr>
          <a:xfrm>
            <a:off x="3203848" y="1619508"/>
            <a:ext cx="197041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植物生理学实验 </a:t>
            </a:r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51" name="矩形 50"/>
          <p:cNvSpPr/>
          <p:nvPr/>
        </p:nvSpPr>
        <p:spPr>
          <a:xfrm>
            <a:off x="3203847" y="2780928"/>
            <a:ext cx="197041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细胞生物学</a:t>
            </a:r>
            <a:r>
              <a:rPr lang="zh-CN" altLang="en-US" dirty="0" smtClean="0"/>
              <a:t>实验 </a:t>
            </a:r>
            <a:r>
              <a:rPr lang="en-US" altLang="zh-CN" dirty="0" smtClean="0"/>
              <a:t>1</a:t>
            </a:r>
            <a:r>
              <a:rPr lang="zh-CN" altLang="en-US" dirty="0" smtClean="0"/>
              <a:t> </a:t>
            </a:r>
            <a:endParaRPr lang="zh-CN" altLang="en-US" dirty="0"/>
          </a:p>
        </p:txBody>
      </p:sp>
      <p:sp>
        <p:nvSpPr>
          <p:cNvPr id="52" name="矩形 51"/>
          <p:cNvSpPr/>
          <p:nvPr/>
        </p:nvSpPr>
        <p:spPr>
          <a:xfrm>
            <a:off x="3203848" y="4375474"/>
            <a:ext cx="266290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植物生物技术综合实验 </a:t>
            </a:r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53" name="矩形 52"/>
          <p:cNvSpPr/>
          <p:nvPr/>
        </p:nvSpPr>
        <p:spPr>
          <a:xfrm>
            <a:off x="3203848" y="4853026"/>
            <a:ext cx="197041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植物育种学实验 </a:t>
            </a:r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58" name="矩形 57"/>
          <p:cNvSpPr/>
          <p:nvPr/>
        </p:nvSpPr>
        <p:spPr>
          <a:xfrm>
            <a:off x="3203848" y="5939988"/>
            <a:ext cx="220124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植物生产综合实验 </a:t>
            </a:r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59" name="矩形 58"/>
          <p:cNvSpPr/>
          <p:nvPr/>
        </p:nvSpPr>
        <p:spPr>
          <a:xfrm>
            <a:off x="3203848" y="5334122"/>
            <a:ext cx="1400002" cy="369332"/>
          </a:xfrm>
          <a:prstGeom prst="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专业</a:t>
            </a:r>
            <a:r>
              <a:rPr lang="zh-CN" altLang="en-US" dirty="0" smtClean="0"/>
              <a:t>实习 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69" name="矩形 68"/>
          <p:cNvSpPr/>
          <p:nvPr/>
        </p:nvSpPr>
        <p:spPr>
          <a:xfrm>
            <a:off x="5220072" y="2771636"/>
            <a:ext cx="1209620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创新</a:t>
            </a:r>
            <a:r>
              <a:rPr lang="zh-CN" altLang="en-US" dirty="0" smtClean="0"/>
              <a:t>实践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70" name="矩形 69"/>
          <p:cNvSpPr/>
          <p:nvPr/>
        </p:nvSpPr>
        <p:spPr>
          <a:xfrm>
            <a:off x="5220072" y="4859868"/>
            <a:ext cx="1209620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创新</a:t>
            </a:r>
            <a:r>
              <a:rPr lang="zh-CN" altLang="en-US" dirty="0" smtClean="0"/>
              <a:t>实践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3421601" y="7613015"/>
            <a:ext cx="576064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</a:rPr>
              <a:t>10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781615" y="3192651"/>
            <a:ext cx="782273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</a:rPr>
              <a:t>17.5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699792" y="4586887"/>
            <a:ext cx="576064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</a:rPr>
              <a:t>11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298965" y="3059036"/>
            <a:ext cx="576064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</a:rPr>
              <a:t>12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781616" y="6328009"/>
            <a:ext cx="576064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</a:rPr>
              <a:t>3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674104" y="1786532"/>
            <a:ext cx="576064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</a:rPr>
              <a:t>14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-1548680" y="5941729"/>
            <a:ext cx="720080" cy="1015663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</a:rPr>
              <a:t>个性化课程</a:t>
            </a:r>
            <a:r>
              <a:rPr lang="en-US" altLang="zh-CN" sz="2000" dirty="0">
                <a:solidFill>
                  <a:schemeClr val="bg1"/>
                </a:solidFill>
              </a:rPr>
              <a:t>10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068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372</Words>
  <Application>Microsoft Office PowerPoint</Application>
  <PresentationFormat>全屏显示(4:3)</PresentationFormat>
  <Paragraphs>143</Paragraphs>
  <Slides>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主题​​</vt:lpstr>
      <vt:lpstr>幻灯片 1</vt:lpstr>
      <vt:lpstr>幻灯片 2</vt:lpstr>
    </vt:vector>
  </TitlesOfParts>
  <Company>WwW.YlmF.CoM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雨林木风</dc:creator>
  <cp:lastModifiedBy>shjd</cp:lastModifiedBy>
  <cp:revision>131</cp:revision>
  <dcterms:created xsi:type="dcterms:W3CDTF">2016-05-16T07:35:47Z</dcterms:created>
  <dcterms:modified xsi:type="dcterms:W3CDTF">2016-09-22T02:41:49Z</dcterms:modified>
</cp:coreProperties>
</file>