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1004" r:id="rId2"/>
    <p:sldId id="1032" r:id="rId3"/>
    <p:sldId id="1023" r:id="rId4"/>
    <p:sldId id="276" r:id="rId5"/>
    <p:sldId id="260" r:id="rId6"/>
    <p:sldId id="261" r:id="rId7"/>
    <p:sldId id="262" r:id="rId8"/>
    <p:sldId id="1024" r:id="rId9"/>
    <p:sldId id="103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曹 蕾" initials="曹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0F0F0"/>
    <a:srgbClr val="EF6F76"/>
    <a:srgbClr val="D18282"/>
    <a:srgbClr val="C816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19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7904B2-B657-4E47-A300-C4BBD8AFF063}" type="datetimeFigureOut">
              <a:rPr lang="zh-CN" altLang="en-US" smtClean="0"/>
              <a:t>2023/11/17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890CB-9E7C-4097-990A-26D60DCE5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AE08978-A697-49C9-9D7C-56FA114C875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等线" panose="02010600030101010101" charset="-122"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等线" panose="02010600030101010101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2016174"/>
            <a:ext cx="10052879" cy="1060855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196924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DE506FFD-8B27-444A-964F-E64D0BB3DAF0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4407403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44170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cxnSp>
        <p:nvCxnSpPr>
          <p:cNvPr id="12" name="直接连接符 11"/>
          <p:cNvCxnSpPr/>
          <p:nvPr userDrawn="1"/>
        </p:nvCxnSpPr>
        <p:spPr>
          <a:xfrm>
            <a:off x="1236000" y="145802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/>
        </p:nvCxnSpPr>
        <p:spPr>
          <a:xfrm>
            <a:off x="1191000" y="3673905"/>
            <a:ext cx="9720000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18" name="平行四边形 17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444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7" name="图片 6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8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4" hasCustomPrompt="1"/>
          </p:nvPr>
        </p:nvSpPr>
        <p:spPr>
          <a:xfrm>
            <a:off x="319056" y="766710"/>
            <a:ext cx="11568144" cy="4765791"/>
          </a:xfrm>
          <a:prstGeom prst="rect">
            <a:avLst/>
          </a:prstGeom>
        </p:spPr>
        <p:txBody>
          <a:bodyPr/>
          <a:lstStyle>
            <a:lvl1pPr marL="228600" indent="-228600">
              <a:lnSpc>
                <a:spcPct val="130000"/>
              </a:lnSpc>
              <a:buFontTx/>
              <a:buBlip>
                <a:blip r:embed="rId4"/>
              </a:buBlip>
              <a:defRPr sz="2000">
                <a:solidFill>
                  <a:schemeClr val="accent2"/>
                </a:solidFill>
              </a:defRPr>
            </a:lvl1pPr>
            <a:lvl2pPr>
              <a:lnSpc>
                <a:spcPct val="130000"/>
              </a:lnSpc>
              <a:defRPr sz="2000">
                <a:solidFill>
                  <a:schemeClr val="accent2"/>
                </a:solidFill>
              </a:defRPr>
            </a:lvl2pPr>
            <a:lvl3pPr>
              <a:lnSpc>
                <a:spcPct val="130000"/>
              </a:lnSpc>
              <a:defRPr sz="1800">
                <a:solidFill>
                  <a:schemeClr val="accent2"/>
                </a:solidFill>
              </a:defRPr>
            </a:lvl3pPr>
            <a:lvl4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4pPr>
            <a:lvl5pPr>
              <a:lnSpc>
                <a:spcPct val="130000"/>
              </a:lnSpc>
              <a:defRPr sz="1600">
                <a:solidFill>
                  <a:schemeClr val="accent2"/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5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30480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9689690" y="3429000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828" y="853340"/>
            <a:ext cx="1656344" cy="1656344"/>
          </a:xfrm>
          <a:prstGeom prst="rect">
            <a:avLst/>
          </a:prstGeom>
        </p:spPr>
      </p:pic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555162" y="3129756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7322504" y="1488254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7322504" y="4146847"/>
            <a:ext cx="219751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5033473" y="2496180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6000" b="1" spc="600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01" y="1860735"/>
            <a:ext cx="2858911" cy="233227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4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底-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离页连接符 1"/>
          <p:cNvSpPr/>
          <p:nvPr userDrawn="1"/>
        </p:nvSpPr>
        <p:spPr>
          <a:xfrm>
            <a:off x="3419386" y="0"/>
            <a:ext cx="5353229" cy="5219695"/>
          </a:xfrm>
          <a:prstGeom prst="flowChartOffpage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2952571" y="2609847"/>
            <a:ext cx="6286859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5400" b="1" spc="600">
                <a:solidFill>
                  <a:schemeClr val="accent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>
            <a:alphaModFix amt="20000"/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9831" b="36385"/>
          <a:stretch>
            <a:fillRect/>
          </a:stretch>
        </p:blipFill>
        <p:spPr>
          <a:xfrm>
            <a:off x="3352562" y="6146610"/>
            <a:ext cx="5486876" cy="4065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10" y="188997"/>
            <a:ext cx="3019180" cy="2116050"/>
          </a:xfrm>
          <a:prstGeom prst="rect">
            <a:avLst/>
          </a:prstGeom>
        </p:spPr>
      </p:pic>
      <p:sp>
        <p:nvSpPr>
          <p:cNvPr id="18" name="任意多边形: 形状 17"/>
          <p:cNvSpPr/>
          <p:nvPr userDrawn="1"/>
        </p:nvSpPr>
        <p:spPr>
          <a:xfrm>
            <a:off x="3419386" y="4393629"/>
            <a:ext cx="5353229" cy="1461642"/>
          </a:xfrm>
          <a:custGeom>
            <a:avLst/>
            <a:gdLst>
              <a:gd name="connsiteX0" fmla="*/ 0 w 5353229"/>
              <a:gd name="connsiteY0" fmla="*/ 0 h 1461642"/>
              <a:gd name="connsiteX1" fmla="*/ 2676615 w 5353229"/>
              <a:gd name="connsiteY1" fmla="*/ 1043939 h 1461642"/>
              <a:gd name="connsiteX2" fmla="*/ 5353229 w 5353229"/>
              <a:gd name="connsiteY2" fmla="*/ 0 h 1461642"/>
              <a:gd name="connsiteX3" fmla="*/ 5353229 w 5353229"/>
              <a:gd name="connsiteY3" fmla="*/ 417703 h 1461642"/>
              <a:gd name="connsiteX4" fmla="*/ 2676615 w 5353229"/>
              <a:gd name="connsiteY4" fmla="*/ 1461642 h 1461642"/>
              <a:gd name="connsiteX5" fmla="*/ 0 w 5353229"/>
              <a:gd name="connsiteY5" fmla="*/ 417703 h 1461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53229" h="1461642">
                <a:moveTo>
                  <a:pt x="0" y="0"/>
                </a:moveTo>
                <a:lnTo>
                  <a:pt x="2676615" y="1043939"/>
                </a:lnTo>
                <a:lnTo>
                  <a:pt x="5353229" y="0"/>
                </a:lnTo>
                <a:lnTo>
                  <a:pt x="5353229" y="417703"/>
                </a:lnTo>
                <a:lnTo>
                  <a:pt x="2676615" y="1461642"/>
                </a:lnTo>
                <a:lnTo>
                  <a:pt x="0" y="417703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 descr="图片包含 建筑物&#10;&#10;自动生成的说明"/>
          <p:cNvPicPr>
            <a:picLocks noChangeAspect="1"/>
          </p:cNvPicPr>
          <p:nvPr userDrawn="1"/>
        </p:nvPicPr>
        <p:blipFill>
          <a:blip r:embed="rId4">
            <a:alphaModFix amt="2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（lowpoly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1">
    <p:bg bwMode="auto"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>
            <a:lvl1pPr>
              <a:defRPr sz="2800">
                <a:solidFill>
                  <a:srgbClr val="A8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文本占位符 2"/>
          <p:cNvSpPr>
            <a:spLocks noGrp="1"/>
          </p:cNvSpPr>
          <p:nvPr>
            <p:ph idx="1"/>
          </p:nvPr>
        </p:nvSpPr>
        <p:spPr>
          <a:xfrm>
            <a:off x="572811" y="1408724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图片占位符 3"/>
          <p:cNvSpPr>
            <a:spLocks noGrp="1"/>
          </p:cNvSpPr>
          <p:nvPr>
            <p:ph type="pic" sz="quarter" idx="12"/>
          </p:nvPr>
        </p:nvSpPr>
        <p:spPr>
          <a:xfrm>
            <a:off x="0" y="749300"/>
            <a:ext cx="12203394" cy="3191932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2">
            <a:alphaModFix amt="5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417" y="2900149"/>
            <a:ext cx="12292835" cy="395785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1069561" y="3383857"/>
            <a:ext cx="10052879" cy="1060855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>
            <a:noAutofit/>
          </a:bodyPr>
          <a:lstStyle>
            <a:lvl1pPr algn="ctr">
              <a:defRPr sz="54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4644345" y="5798690"/>
            <a:ext cx="290331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4034910" y="5052868"/>
            <a:ext cx="4122181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32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4" cstate="print"/>
          <a:srcRect l="74359" r="1346"/>
          <a:stretch>
            <a:fillRect/>
          </a:stretch>
        </p:blipFill>
        <p:spPr>
          <a:xfrm>
            <a:off x="8870172" y="274183"/>
            <a:ext cx="3002280" cy="411617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3352562" y="6252715"/>
            <a:ext cx="5486876" cy="406590"/>
            <a:chOff x="3352562" y="6073254"/>
            <a:chExt cx="5486876" cy="406590"/>
          </a:xfrm>
        </p:grpSpPr>
        <p:pic>
          <p:nvPicPr>
            <p:cNvPr id="18" name="图片 17"/>
            <p:cNvPicPr>
              <a:picLocks noChangeAspect="1"/>
            </p:cNvPicPr>
            <p:nvPr userDrawn="1"/>
          </p:nvPicPr>
          <p:blipFill rotWithShape="1">
            <a:blip r:embed="rId5">
              <a:alphaModFix amt="35000"/>
            </a:blip>
            <a:srcRect t="9831" b="36385"/>
            <a:stretch>
              <a:fillRect/>
            </a:stretch>
          </p:blipFill>
          <p:spPr>
            <a:xfrm>
              <a:off x="3352562" y="6073254"/>
              <a:ext cx="5486876" cy="406590"/>
            </a:xfrm>
            <a:prstGeom prst="rect">
              <a:avLst/>
            </a:prstGeom>
          </p:spPr>
        </p:pic>
        <p:sp>
          <p:nvSpPr>
            <p:cNvPr id="37" name="椭圆 36"/>
            <p:cNvSpPr/>
            <p:nvPr userDrawn="1"/>
          </p:nvSpPr>
          <p:spPr>
            <a:xfrm>
              <a:off x="6051000" y="6259222"/>
              <a:ext cx="90000" cy="90000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5" name="平行四边形 4"/>
          <p:cNvSpPr/>
          <p:nvPr userDrawn="1"/>
        </p:nvSpPr>
        <p:spPr>
          <a:xfrm>
            <a:off x="4144710" y="1537750"/>
            <a:ext cx="8047290" cy="3189811"/>
          </a:xfrm>
          <a:prstGeom prst="parallelogram">
            <a:avLst>
              <a:gd name="adj" fmla="val 0"/>
            </a:avLst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图片包含 建筑物&#10;&#10;自动生成的说明"/>
          <p:cNvPicPr>
            <a:picLocks noChangeAspect="1"/>
          </p:cNvPicPr>
          <p:nvPr userDrawn="1"/>
        </p:nvPicPr>
        <p:blipFill>
          <a:blip r:embed="rId3" cstate="print">
            <a:alphaModFix amt="10000"/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986" y="2142500"/>
            <a:ext cx="8047290" cy="2590938"/>
          </a:xfrm>
          <a:prstGeom prst="rect">
            <a:avLst/>
          </a:prstGeom>
        </p:spPr>
      </p:pic>
      <p:sp>
        <p:nvSpPr>
          <p:cNvPr id="22" name="标题 1"/>
          <p:cNvSpPr>
            <a:spLocks noGrp="1"/>
          </p:cNvSpPr>
          <p:nvPr>
            <p:ph type="title" hasCustomPrompt="1"/>
          </p:nvPr>
        </p:nvSpPr>
        <p:spPr>
          <a:xfrm>
            <a:off x="5281297" y="2602227"/>
            <a:ext cx="6426437" cy="1060855"/>
          </a:xfrm>
          <a:prstGeom prst="rect">
            <a:avLst/>
          </a:prstGeom>
          <a:noFill/>
          <a:effectLst/>
        </p:spPr>
        <p:txBody>
          <a:bodyPr anchor="ctr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单击此处编辑标题样式</a:t>
            </a:r>
          </a:p>
        </p:txBody>
      </p:sp>
      <p:sp>
        <p:nvSpPr>
          <p:cNvPr id="26" name="内容占位符 25"/>
          <p:cNvSpPr>
            <a:spLocks noGrp="1"/>
          </p:cNvSpPr>
          <p:nvPr>
            <p:ph sz="quarter" idx="10" hasCustomPrompt="1"/>
          </p:nvPr>
        </p:nvSpPr>
        <p:spPr>
          <a:xfrm>
            <a:off x="7341280" y="4870088"/>
            <a:ext cx="2244701" cy="454025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800">
                <a:solidFill>
                  <a:schemeClr val="accent2"/>
                </a:solidFill>
              </a:defRPr>
            </a:lvl1pPr>
          </a:lstStyle>
          <a:p>
            <a:pPr lvl="0"/>
            <a:fld id="{C6124F18-99FF-4E25-B026-C95B196756F6}" type="datetime2">
              <a:rPr lang="zh-CN" altLang="en-US" smtClean="0"/>
              <a:t>​</a:t>
            </a:fld>
            <a:endParaRPr lang="zh-CN" altLang="en-US" dirty="0"/>
          </a:p>
        </p:txBody>
      </p:sp>
      <p:sp>
        <p:nvSpPr>
          <p:cNvPr id="32" name="文本占位符 31"/>
          <p:cNvSpPr>
            <a:spLocks noGrp="1"/>
          </p:cNvSpPr>
          <p:nvPr>
            <p:ph type="body" sz="quarter" idx="11"/>
          </p:nvPr>
        </p:nvSpPr>
        <p:spPr>
          <a:xfrm>
            <a:off x="6819584" y="3810704"/>
            <a:ext cx="3349862" cy="598488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2"/>
          </p:nvPr>
        </p:nvSpPr>
        <p:spPr>
          <a:xfrm>
            <a:off x="0" y="1119382"/>
            <a:ext cx="6323888" cy="4026547"/>
          </a:xfrm>
          <a:custGeom>
            <a:avLst/>
            <a:gdLst>
              <a:gd name="connsiteX0" fmla="*/ 0 w 4827208"/>
              <a:gd name="connsiteY0" fmla="*/ 0 h 3236615"/>
              <a:gd name="connsiteX1" fmla="*/ 4827208 w 4827208"/>
              <a:gd name="connsiteY1" fmla="*/ 0 h 3236615"/>
              <a:gd name="connsiteX2" fmla="*/ 3218537 w 4827208"/>
              <a:gd name="connsiteY2" fmla="*/ 3236615 h 3236615"/>
              <a:gd name="connsiteX3" fmla="*/ 0 w 4827208"/>
              <a:gd name="connsiteY3" fmla="*/ 3236615 h 3236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27208" h="3236615">
                <a:moveTo>
                  <a:pt x="0" y="0"/>
                </a:moveTo>
                <a:lnTo>
                  <a:pt x="4827208" y="0"/>
                </a:lnTo>
                <a:lnTo>
                  <a:pt x="3218537" y="3236615"/>
                </a:lnTo>
                <a:lnTo>
                  <a:pt x="0" y="3236615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24558" y="4410381"/>
            <a:ext cx="3935296" cy="209291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13" y="51177"/>
            <a:ext cx="2169174" cy="713098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 userDrawn="1"/>
        </p:nvPicPr>
        <p:blipFill rotWithShape="1">
          <a:blip r:embed="rId6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4" name="组合 3"/>
          <p:cNvGrpSpPr/>
          <p:nvPr userDrawn="1"/>
        </p:nvGrpSpPr>
        <p:grpSpPr>
          <a:xfrm>
            <a:off x="304800" y="2455636"/>
            <a:ext cx="4122059" cy="1462680"/>
            <a:chOff x="304800" y="2709636"/>
            <a:chExt cx="4122059" cy="1462680"/>
          </a:xfrm>
        </p:grpSpPr>
        <p:grpSp>
          <p:nvGrpSpPr>
            <p:cNvPr id="5" name="组合 4"/>
            <p:cNvGrpSpPr/>
            <p:nvPr/>
          </p:nvGrpSpPr>
          <p:grpSpPr>
            <a:xfrm>
              <a:off x="304800" y="2709636"/>
              <a:ext cx="4122059" cy="1462680"/>
              <a:chOff x="667656" y="1497651"/>
              <a:chExt cx="4122059" cy="1462680"/>
            </a:xfrm>
          </p:grpSpPr>
          <p:grpSp>
            <p:nvGrpSpPr>
              <p:cNvPr id="7" name="组合 6"/>
              <p:cNvGrpSpPr/>
              <p:nvPr/>
            </p:nvGrpSpPr>
            <p:grpSpPr>
              <a:xfrm>
                <a:off x="667656" y="1497651"/>
                <a:ext cx="4122059" cy="1438728"/>
                <a:chOff x="537028" y="1493158"/>
                <a:chExt cx="4122059" cy="1438728"/>
              </a:xfrm>
            </p:grpSpPr>
            <p:sp>
              <p:nvSpPr>
                <p:cNvPr id="10" name="矩形 9"/>
                <p:cNvSpPr/>
                <p:nvPr/>
              </p:nvSpPr>
              <p:spPr>
                <a:xfrm>
                  <a:off x="537029" y="1493158"/>
                  <a:ext cx="4122058" cy="1438728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pic>
              <p:nvPicPr>
                <p:cNvPr id="11" name="图片 10" descr="图片包含 建筑物&#10;&#10;自动生成的说明"/>
                <p:cNvPicPr>
                  <a:picLocks noChangeAspect="1"/>
                </p:cNvPicPr>
                <p:nvPr/>
              </p:nvPicPr>
              <p:blipFill>
                <a:blip r:embed="rId3" cstate="print">
                  <a:alphaModFix amt="25000"/>
                  <a:duotone>
                    <a:schemeClr val="bg2">
                      <a:shade val="45000"/>
                      <a:satMod val="135000"/>
                    </a:schemeClr>
                    <a:prstClr val="white"/>
                  </a:duoton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37028" y="1604731"/>
                  <a:ext cx="4122058" cy="1327155"/>
                </a:xfrm>
                <a:prstGeom prst="rect">
                  <a:avLst/>
                </a:prstGeom>
                <a:effectLst/>
              </p:spPr>
            </p:pic>
          </p:grpSp>
          <p:sp>
            <p:nvSpPr>
              <p:cNvPr id="8" name="文本框 7"/>
              <p:cNvSpPr txBox="1"/>
              <p:nvPr/>
            </p:nvSpPr>
            <p:spPr>
              <a:xfrm>
                <a:off x="2387598" y="1755350"/>
                <a:ext cx="2235199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CN" altLang="en-US" sz="5400" b="1" dirty="0">
                    <a:solidFill>
                      <a:schemeClr val="accent1"/>
                    </a:solidFill>
                  </a:rPr>
                  <a:t>目  录</a:t>
                </a:r>
              </a:p>
            </p:txBody>
          </p:sp>
          <p:sp>
            <p:nvSpPr>
              <p:cNvPr id="9" name="矩形 8"/>
              <p:cNvSpPr/>
              <p:nvPr/>
            </p:nvSpPr>
            <p:spPr>
              <a:xfrm rot="16200000">
                <a:off x="2683685" y="854302"/>
                <a:ext cx="90000" cy="4122058"/>
              </a:xfrm>
              <a:prstGeom prst="rect">
                <a:avLst/>
              </a:prstGeom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887" y="2871509"/>
              <a:ext cx="1590855" cy="1114981"/>
            </a:xfrm>
            <a:prstGeom prst="rect">
              <a:avLst/>
            </a:prstGeom>
          </p:spPr>
        </p:pic>
      </p:grpSp>
      <p:sp>
        <p:nvSpPr>
          <p:cNvPr id="13" name="图片占位符 12"/>
          <p:cNvSpPr>
            <a:spLocks noGrp="1"/>
          </p:cNvSpPr>
          <p:nvPr>
            <p:ph type="pic" sz="quarter" idx="10"/>
          </p:nvPr>
        </p:nvSpPr>
        <p:spPr>
          <a:xfrm>
            <a:off x="5772150" y="0"/>
            <a:ext cx="6419850" cy="6858000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22" name="矩形 21"/>
          <p:cNvSpPr/>
          <p:nvPr userDrawn="1"/>
        </p:nvSpPr>
        <p:spPr>
          <a:xfrm flipV="1">
            <a:off x="5672624" y="0"/>
            <a:ext cx="90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034970" y="685800"/>
            <a:ext cx="4122060" cy="1462680"/>
            <a:chOff x="667655" y="1497651"/>
            <a:chExt cx="4122060" cy="1462680"/>
          </a:xfrm>
        </p:grpSpPr>
        <p:grpSp>
          <p:nvGrpSpPr>
            <p:cNvPr id="7" name="组合 6"/>
            <p:cNvGrpSpPr/>
            <p:nvPr/>
          </p:nvGrpSpPr>
          <p:grpSpPr>
            <a:xfrm>
              <a:off x="667656" y="1497651"/>
              <a:ext cx="4122059" cy="1438728"/>
              <a:chOff x="537028" y="1493158"/>
              <a:chExt cx="4122059" cy="14387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537029" y="1493158"/>
                <a:ext cx="4122058" cy="143872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pic>
            <p:nvPicPr>
              <p:cNvPr id="11" name="图片 10" descr="图片包含 建筑物&#10;&#10;自动生成的说明"/>
              <p:cNvPicPr>
                <a:picLocks noChangeAspect="1"/>
              </p:cNvPicPr>
              <p:nvPr/>
            </p:nvPicPr>
            <p:blipFill>
              <a:blip r:embed="rId3" cstate="print">
                <a:alphaModFix amt="25000"/>
                <a:duotone>
                  <a:schemeClr val="bg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37028" y="1604731"/>
                <a:ext cx="4122058" cy="1327155"/>
              </a:xfrm>
              <a:prstGeom prst="rect">
                <a:avLst/>
              </a:prstGeom>
              <a:effectLst/>
            </p:spPr>
          </p:pic>
        </p:grpSp>
        <p:sp>
          <p:nvSpPr>
            <p:cNvPr id="8" name="文本框 7"/>
            <p:cNvSpPr txBox="1"/>
            <p:nvPr/>
          </p:nvSpPr>
          <p:spPr>
            <a:xfrm>
              <a:off x="667655" y="1755350"/>
              <a:ext cx="412205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6000" b="1" dirty="0">
                  <a:solidFill>
                    <a:schemeClr val="accent1"/>
                  </a:solidFill>
                </a:rPr>
                <a:t>目         录</a:t>
              </a:r>
            </a:p>
          </p:txBody>
        </p:sp>
        <p:sp>
          <p:nvSpPr>
            <p:cNvPr id="9" name="矩形 8"/>
            <p:cNvSpPr/>
            <p:nvPr/>
          </p:nvSpPr>
          <p:spPr>
            <a:xfrm rot="16200000">
              <a:off x="2683685" y="854302"/>
              <a:ext cx="90000" cy="4122058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1047" y="797373"/>
            <a:ext cx="1590855" cy="1114981"/>
          </a:xfrm>
          <a:prstGeom prst="rect">
            <a:avLst/>
          </a:prstGeom>
        </p:spPr>
      </p:pic>
      <p:sp>
        <p:nvSpPr>
          <p:cNvPr id="13" name="图片占位符 12"/>
          <p:cNvSpPr>
            <a:spLocks noGrp="1"/>
          </p:cNvSpPr>
          <p:nvPr userDrawn="1">
            <p:ph type="pic" sz="quarter" idx="10"/>
          </p:nvPr>
        </p:nvSpPr>
        <p:spPr>
          <a:xfrm>
            <a:off x="-19050" y="3428999"/>
            <a:ext cx="12211050" cy="3428999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 rot="16200000" flipV="1">
            <a:off x="6051001" y="-2738344"/>
            <a:ext cx="90000" cy="1219890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42" name="矩形 41"/>
          <p:cNvSpPr/>
          <p:nvPr userDrawn="1"/>
        </p:nvSpPr>
        <p:spPr>
          <a:xfrm rot="16200000">
            <a:off x="6051000" y="-2616750"/>
            <a:ext cx="90000" cy="12192000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12192000" cy="3442348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4654075" y="3047028"/>
            <a:ext cx="6489700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35" name="图片 34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4654075" y="4054685"/>
            <a:ext cx="6489700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节过渡页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4" name="图片占位符 33"/>
          <p:cNvSpPr>
            <a:spLocks noGrp="1"/>
          </p:cNvSpPr>
          <p:nvPr>
            <p:ph type="pic" sz="quarter" idx="10"/>
          </p:nvPr>
        </p:nvSpPr>
        <p:spPr>
          <a:xfrm>
            <a:off x="0" y="-19050"/>
            <a:ext cx="5842000" cy="6877050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14" name="标题 13"/>
          <p:cNvSpPr>
            <a:spLocks noGrp="1"/>
          </p:cNvSpPr>
          <p:nvPr>
            <p:ph type="title"/>
          </p:nvPr>
        </p:nvSpPr>
        <p:spPr>
          <a:xfrm>
            <a:off x="6238874" y="3047028"/>
            <a:ext cx="5648325" cy="775349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9" name="文本占位符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4" y="4054685"/>
            <a:ext cx="5648325" cy="1534265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buNone/>
              <a:defRPr sz="2200">
                <a:solidFill>
                  <a:schemeClr val="accent2"/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/>
          <a:srcRect l="49487" r="1345"/>
          <a:stretch>
            <a:fillRect/>
          </a:stretch>
        </p:blipFill>
        <p:spPr>
          <a:xfrm>
            <a:off x="6238430" y="6041797"/>
            <a:ext cx="5920443" cy="4116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21" name="文本占位符 31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7081677" cy="598488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200" b="1">
                <a:solidFill>
                  <a:schemeClr val="bg1"/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平行四边形 1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平行四边形 1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(标题导航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 descr="图片包含 建筑物, 圆屋顶, 地板&#10;&#10;描述已自动生成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0"/>
            <a:ext cx="12188951" cy="6858000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53781C-E1F6-4315-A39D-61273F2E0596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9" name="文本占位符 31"/>
          <p:cNvSpPr>
            <a:spLocks noGrp="1"/>
          </p:cNvSpPr>
          <p:nvPr>
            <p:ph type="body" sz="quarter" idx="12"/>
          </p:nvPr>
        </p:nvSpPr>
        <p:spPr>
          <a:xfrm>
            <a:off x="319056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0" name="文本占位符 31"/>
          <p:cNvSpPr>
            <a:spLocks noGrp="1"/>
          </p:cNvSpPr>
          <p:nvPr>
            <p:ph type="body" sz="quarter" idx="13"/>
          </p:nvPr>
        </p:nvSpPr>
        <p:spPr>
          <a:xfrm>
            <a:off x="4788940" y="6438900"/>
            <a:ext cx="4151344" cy="41910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9" name="平行四边形 18"/>
          <p:cNvSpPr/>
          <p:nvPr userDrawn="1"/>
        </p:nvSpPr>
        <p:spPr>
          <a:xfrm>
            <a:off x="0" y="1"/>
            <a:ext cx="12191483" cy="685800"/>
          </a:xfrm>
          <a:prstGeom prst="parallelogram">
            <a:avLst>
              <a:gd name="adj" fmla="val 43056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0" name="图片 19" descr="图片包含 户外, 标牌, 黑色&#10;&#10;自动生成的说明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56" y="73482"/>
            <a:ext cx="538838" cy="538838"/>
          </a:xfrm>
          <a:prstGeom prst="rect">
            <a:avLst/>
          </a:prstGeom>
        </p:spPr>
      </p:pic>
      <p:sp>
        <p:nvSpPr>
          <p:cNvPr id="11" name="平行四边形 10"/>
          <p:cNvSpPr/>
          <p:nvPr userDrawn="1"/>
        </p:nvSpPr>
        <p:spPr>
          <a:xfrm>
            <a:off x="99533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/>
                </a:solidFill>
              </a:rPr>
              <a:t>标题一</a:t>
            </a:r>
          </a:p>
        </p:txBody>
      </p:sp>
      <p:sp>
        <p:nvSpPr>
          <p:cNvPr id="12" name="平行四边形 11"/>
          <p:cNvSpPr/>
          <p:nvPr userDrawn="1"/>
        </p:nvSpPr>
        <p:spPr>
          <a:xfrm>
            <a:off x="2831521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标题二</a:t>
            </a:r>
          </a:p>
        </p:txBody>
      </p:sp>
      <p:sp>
        <p:nvSpPr>
          <p:cNvPr id="15" name="平行四边形 14"/>
          <p:cNvSpPr/>
          <p:nvPr userDrawn="1"/>
        </p:nvSpPr>
        <p:spPr>
          <a:xfrm>
            <a:off x="4645215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标题三</a:t>
            </a:r>
          </a:p>
        </p:txBody>
      </p:sp>
      <p:sp>
        <p:nvSpPr>
          <p:cNvPr id="16" name="平行四边形 15"/>
          <p:cNvSpPr/>
          <p:nvPr userDrawn="1"/>
        </p:nvSpPr>
        <p:spPr>
          <a:xfrm>
            <a:off x="6481406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标题四</a:t>
            </a:r>
          </a:p>
        </p:txBody>
      </p:sp>
      <p:sp>
        <p:nvSpPr>
          <p:cNvPr id="17" name="平行四边形 16"/>
          <p:cNvSpPr/>
          <p:nvPr userDrawn="1"/>
        </p:nvSpPr>
        <p:spPr>
          <a:xfrm>
            <a:off x="8295100" y="105510"/>
            <a:ext cx="1957419" cy="512879"/>
          </a:xfrm>
          <a:prstGeom prst="parallelogram">
            <a:avLst>
              <a:gd name="adj" fmla="val 43056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zh-CN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标题五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4" cstate="print"/>
          <a:srcRect r="1346"/>
          <a:stretch>
            <a:fillRect/>
          </a:stretch>
        </p:blipFill>
        <p:spPr>
          <a:xfrm>
            <a:off x="516" y="6041797"/>
            <a:ext cx="12166903" cy="411617"/>
          </a:xfrm>
          <a:prstGeom prst="rect">
            <a:avLst/>
          </a:prstGeom>
        </p:spPr>
      </p:pic>
      <p:sp>
        <p:nvSpPr>
          <p:cNvPr id="21" name="平行四边形 20"/>
          <p:cNvSpPr/>
          <p:nvPr userDrawn="1"/>
        </p:nvSpPr>
        <p:spPr>
          <a:xfrm>
            <a:off x="11428834" y="119857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2" name="平行四边形 21"/>
          <p:cNvSpPr/>
          <p:nvPr userDrawn="1"/>
        </p:nvSpPr>
        <p:spPr>
          <a:xfrm>
            <a:off x="11016782" y="322602"/>
            <a:ext cx="473565" cy="242093"/>
          </a:xfrm>
          <a:prstGeom prst="parallelogram">
            <a:avLst>
              <a:gd name="adj" fmla="val 4444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849970" y="6515101"/>
            <a:ext cx="103723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8644C6-89F0-466C-949F-E70AD72679A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/>
          <p:nvPr/>
        </p:nvSpPr>
        <p:spPr>
          <a:xfrm>
            <a:off x="0" y="-23309"/>
            <a:ext cx="12191667" cy="3722615"/>
          </a:xfrm>
          <a:prstGeom prst="rect">
            <a:avLst/>
          </a:prstGeom>
          <a:solidFill>
            <a:srgbClr val="C8141E"/>
          </a:solidFill>
          <a:ln w="1905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E1E1E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8" b="31425"/>
          <a:stretch>
            <a:fillRect/>
          </a:stretch>
        </p:blipFill>
        <p:spPr>
          <a:xfrm>
            <a:off x="-1341" y="3731396"/>
            <a:ext cx="12191667" cy="3158642"/>
          </a:xfrm>
          <a:prstGeom prst="rect">
            <a:avLst/>
          </a:prstGeom>
        </p:spPr>
      </p:pic>
      <p:sp>
        <p:nvSpPr>
          <p:cNvPr id="17" name="标题 2"/>
          <p:cNvSpPr txBox="1"/>
          <p:nvPr/>
        </p:nvSpPr>
        <p:spPr>
          <a:xfrm>
            <a:off x="1003" y="1274724"/>
            <a:ext cx="12190997" cy="1627085"/>
          </a:xfrm>
          <a:prstGeom prst="rect">
            <a:avLst/>
          </a:prstGeom>
        </p:spPr>
        <p:txBody>
          <a:bodyPr vert="horz" lIns="96770" tIns="48385" rIns="96770" bIns="48385" rtlCol="0" anchor="b">
            <a:noAutofit/>
          </a:bodyPr>
          <a:lstStyle>
            <a:lvl1pPr algn="l" defTabSz="86423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67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上海</a:t>
            </a: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交通大学助学金</a:t>
            </a:r>
            <a:r>
              <a:rPr lang="zh-CN" altLang="en-US" sz="4800" b="1" dirty="0">
                <a:solidFill>
                  <a:srgbClr val="FFFFFF"/>
                </a:solidFill>
                <a:latin typeface="微软雅黑" panose="020B0503020204020204" pitchFamily="34" charset="-122"/>
              </a:rPr>
              <a:t>申请指南</a:t>
            </a:r>
            <a:endParaRPr lang="en-US" altLang="zh-CN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 defTabSz="914400" fontAlgn="auto">
              <a:lnSpc>
                <a:spcPct val="100000"/>
              </a:lnSpc>
              <a:spcAft>
                <a:spcPts val="1905"/>
              </a:spcAft>
            </a:pPr>
            <a:r>
              <a:rPr lang="zh-CN" altLang="en-US" sz="4800" b="1">
                <a:solidFill>
                  <a:srgbClr val="FFFFFF"/>
                </a:solidFill>
                <a:latin typeface="微软雅黑" panose="020B0503020204020204" pitchFamily="34" charset="-122"/>
              </a:rPr>
              <a:t>（学生）</a:t>
            </a:r>
            <a:endParaRPr lang="zh-CN" altLang="en-US" sz="48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984100" y="88314"/>
            <a:ext cx="8783024" cy="598488"/>
          </a:xfrm>
        </p:spPr>
        <p:txBody>
          <a:bodyPr/>
          <a:lstStyle/>
          <a:p>
            <a:r>
              <a:rPr lang="zh-CN" altLang="en-US" dirty="0"/>
              <a:t>设奖</a:t>
            </a:r>
            <a:r>
              <a:rPr lang="zh-CN" altLang="en-US"/>
              <a:t>方名称</a:t>
            </a:r>
            <a:endParaRPr lang="zh-CN" altLang="en-US" dirty="0"/>
          </a:p>
        </p:txBody>
      </p:sp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C68529CB-81FB-FEA1-262F-0325C65DE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864132"/>
              </p:ext>
            </p:extLst>
          </p:nvPr>
        </p:nvGraphicFramePr>
        <p:xfrm>
          <a:off x="255452" y="766149"/>
          <a:ext cx="5760718" cy="5624712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4096417">
                  <a:extLst>
                    <a:ext uri="{9D8B030D-6E8A-4147-A177-3AD203B41FA5}">
                      <a16:colId xmlns:a16="http://schemas.microsoft.com/office/drawing/2014/main" val="569650973"/>
                    </a:ext>
                  </a:extLst>
                </a:gridCol>
                <a:gridCol w="1664301">
                  <a:extLst>
                    <a:ext uri="{9D8B030D-6E8A-4147-A177-3AD203B41FA5}">
                      <a16:colId xmlns:a16="http://schemas.microsoft.com/office/drawing/2014/main" val="2715559245"/>
                    </a:ext>
                  </a:extLst>
                </a:gridCol>
              </a:tblGrid>
              <a:tr h="26731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奖项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accent5"/>
                          </a:solidFill>
                          <a:effectLst/>
                        </a:rPr>
                        <a:t>设奖方</a:t>
                      </a:r>
                      <a:endParaRPr lang="zh-CN" altLang="en-US" sz="1800" b="1" i="0" u="none" strike="noStrike" dirty="0">
                        <a:solidFill>
                          <a:schemeClr val="accent5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3879485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卓氏助学金</a:t>
                      </a:r>
                      <a:endParaRPr lang="zh-CN" altLang="en-US" sz="900" b="1" u="none" strike="noStrike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卓刘庆弟女士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7840478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58</a:t>
                      </a:r>
                      <a:r>
                        <a:rPr lang="zh-CN" altLang="en-US" sz="900" u="none" strike="noStrike" dirty="0">
                          <a:effectLst/>
                        </a:rPr>
                        <a:t>届船院校友助学金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周修典学长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951687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爱菊助学金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刘浩清公益基金会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52397144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蔡淑芬奖助学金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朱全美先生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83008538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“黄振”博士助学基金、“刘聘三、张玲香”博士助学基金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刘有明学嫂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2310721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林胜兴杨素英帮困助学金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林胜兴教授、杨素英教授伉俪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0690614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罗伯特斯坦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严国觉励学金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严国觉学长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5583775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勤俭助学金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杨臣勋勤俭基金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44610206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陶哲甫助学金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陶潘丽瑶学嫂及家人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4666866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王烨倪海琛励学金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王烨学长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0923713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校友总会办公室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7026943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校友爱心助学金（马家騄专项）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马家騄学长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73257436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熊继昭奖助学金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吕庆元学长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23215976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赵曾珏、秦昭华助学金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 交通大学美洲校友基金会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81262942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铸人计划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dirty="0">
                          <a:effectLst/>
                        </a:rPr>
                        <a:t>87-90</a:t>
                      </a:r>
                      <a:r>
                        <a:rPr lang="zh-CN" altLang="en-US" sz="900" u="none" strike="noStrike" dirty="0">
                          <a:effectLst/>
                        </a:rPr>
                        <a:t>级学长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6158042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一路有你</a:t>
                      </a:r>
                      <a:r>
                        <a:rPr lang="en-US" altLang="zh-CN" sz="900" u="none" strike="noStrike">
                          <a:effectLst/>
                        </a:rPr>
                        <a:t>-</a:t>
                      </a:r>
                      <a:r>
                        <a:rPr lang="zh-CN" altLang="en-US" sz="900" u="none" strike="noStrike">
                          <a:effectLst/>
                        </a:rPr>
                        <a:t>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校友（具体看备注）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9333089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宁波校友会奖助学金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宁波校友会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68951884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宁波爱心</a:t>
                      </a:r>
                      <a:r>
                        <a:rPr lang="en-US" altLang="zh-CN" sz="900" u="none" strike="noStrike" dirty="0">
                          <a:effectLst/>
                        </a:rPr>
                        <a:t>—</a:t>
                      </a:r>
                      <a:r>
                        <a:rPr lang="zh-CN" altLang="en-US" sz="900" u="none" strike="noStrike" dirty="0">
                          <a:effectLst/>
                        </a:rPr>
                        <a:t>宁波校友会助学基金（广天专项）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宁波校友会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18166648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77</a:t>
                      </a:r>
                      <a:r>
                        <a:rPr lang="zh-CN" altLang="en-US" sz="900" u="none" strike="noStrike">
                          <a:effectLst/>
                        </a:rPr>
                        <a:t>、</a:t>
                      </a:r>
                      <a:r>
                        <a:rPr lang="en-US" altLang="zh-CN" sz="900" u="none" strike="noStrike">
                          <a:effectLst/>
                        </a:rPr>
                        <a:t>78</a:t>
                      </a:r>
                      <a:r>
                        <a:rPr lang="zh-CN" altLang="en-US" sz="900" u="none" strike="noStrike">
                          <a:effectLst/>
                        </a:rPr>
                        <a:t>级校友励学金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77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级校友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8695609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小米助学金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北京小米公益基金会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73618957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润励学金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葛群学长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0981543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正德馨助学金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徐学长伉俪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40010149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联想新生助学金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联想（北京）有限公司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99362110"/>
                  </a:ext>
                </a:extLst>
              </a:tr>
              <a:tr h="222933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胡燮和学长儿子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3552399"/>
                  </a:ext>
                </a:extLst>
              </a:tr>
            </a:tbl>
          </a:graphicData>
        </a:graphic>
      </p:graphicFrame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06EC13EE-269E-57BF-131F-B2EB9BE723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101332"/>
              </p:ext>
            </p:extLst>
          </p:nvPr>
        </p:nvGraphicFramePr>
        <p:xfrm>
          <a:off x="6175831" y="766148"/>
          <a:ext cx="5523752" cy="5617708"/>
        </p:xfrm>
        <a:graphic>
          <a:graphicData uri="http://schemas.openxmlformats.org/drawingml/2006/table">
            <a:tbl>
              <a:tblPr firstRow="1" firstCol="1">
                <a:tableStyleId>{21E4AEA4-8DFA-4A89-87EB-49C32662AFE0}</a:tableStyleId>
              </a:tblPr>
              <a:tblGrid>
                <a:gridCol w="3945537">
                  <a:extLst>
                    <a:ext uri="{9D8B030D-6E8A-4147-A177-3AD203B41FA5}">
                      <a16:colId xmlns:a16="http://schemas.microsoft.com/office/drawing/2014/main" val="443248298"/>
                    </a:ext>
                  </a:extLst>
                </a:gridCol>
                <a:gridCol w="1578215">
                  <a:extLst>
                    <a:ext uri="{9D8B030D-6E8A-4147-A177-3AD203B41FA5}">
                      <a16:colId xmlns:a16="http://schemas.microsoft.com/office/drawing/2014/main" val="4149395330"/>
                    </a:ext>
                  </a:extLst>
                </a:gridCol>
              </a:tblGrid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奖项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b="1" u="none" strike="noStrike" kern="1200" dirty="0">
                          <a:solidFill>
                            <a:schemeClr val="accent5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设奖方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95611040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健博助学金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梁慧雯女士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7785896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金清扬先生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529376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刘永龄基金会有限公司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76242571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4508652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寒冬送温暖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上海市甬协公益基金会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787031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叔蘋同学会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11315911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汤菊梅女士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8038384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中国海油大学生助学基金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中国宋庆龄基金会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4826571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任闻玉助学金  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任九皋先生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74862273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柏年助学金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王柏年先生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7098602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81830090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台湾东华书局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463575213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伍威权伙食资助基金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伍威权基金会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8470312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张明为全额奖助学金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张明为慈善基金会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50661497"/>
                  </a:ext>
                </a:extLst>
              </a:tr>
              <a:tr h="29191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张乃新基金会  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刘伦先生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31356332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徐雪梅励学金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徐雪梅女士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37092058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SMC</a:t>
                      </a:r>
                      <a:r>
                        <a:rPr lang="zh-CN" altLang="en-US" sz="900" u="none" strike="noStrike" dirty="0">
                          <a:effectLst/>
                        </a:rPr>
                        <a:t>助学金  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北京</a:t>
                      </a:r>
                      <a:r>
                        <a:rPr lang="en-US" altLang="zh-CN" sz="900" u="none" strike="noStrike">
                          <a:effectLst/>
                        </a:rPr>
                        <a:t>SMC</a:t>
                      </a:r>
                      <a:r>
                        <a:rPr lang="zh-CN" altLang="en-US" sz="900" u="none" strike="noStrike">
                          <a:effectLst/>
                        </a:rPr>
                        <a:t>教育基金会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18337488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金宝医学院助学金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金宝慈善基金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67662854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张丽娟女士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75102784"/>
                  </a:ext>
                </a:extLst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国泰君安证券奖助学金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上海国泰君安社会公益基金会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国泰君安证券股份有限公司上海分公司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6571951"/>
                  </a:ext>
                </a:extLst>
              </a:tr>
              <a:tr h="43787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林陈孝文助学金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续评设奖方：诚品国际集团有限公司</a:t>
                      </a:r>
                    </a:p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新评补评设奖方：林陈孝文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36491127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韦文德、况园珠伉俪扶贫奖学金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况园珠女士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530443875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b="1" u="none" strike="noStrike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新长城自强助学金</a:t>
                      </a:r>
                      <a:endParaRPr lang="zh-CN" altLang="en-US" sz="9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78673138"/>
                  </a:ext>
                </a:extLst>
              </a:tr>
              <a:tr h="198006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上海市慈善基金会慈善教育基金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zh-CN" altLang="en-US" sz="9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上海市慈善基金会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8770898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助学金申请线上操作指南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1075351" y="43657"/>
            <a:ext cx="8783024" cy="598488"/>
          </a:xfrm>
        </p:spPr>
        <p:txBody>
          <a:bodyPr/>
          <a:lstStyle/>
          <a:p>
            <a:r>
              <a:rPr lang="zh-CN" altLang="en-US" dirty="0"/>
              <a:t>助学金申请及审批流程</a:t>
            </a:r>
          </a:p>
        </p:txBody>
      </p:sp>
      <p:sp>
        <p:nvSpPr>
          <p:cNvPr id="43" name="平行四边形 42"/>
          <p:cNvSpPr/>
          <p:nvPr/>
        </p:nvSpPr>
        <p:spPr>
          <a:xfrm rot="5400000">
            <a:off x="-549481" y="3093494"/>
            <a:ext cx="3467495" cy="571281"/>
          </a:xfrm>
          <a:prstGeom prst="parallelogram">
            <a:avLst>
              <a:gd name="adj" fmla="val 75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zh-CN" altLang="en-US" sz="2400" b="1" dirty="0"/>
              <a:t>助学金申请流程</a:t>
            </a:r>
          </a:p>
        </p:txBody>
      </p:sp>
      <p:grpSp>
        <p:nvGrpSpPr>
          <p:cNvPr id="99" name="组合 98"/>
          <p:cNvGrpSpPr/>
          <p:nvPr/>
        </p:nvGrpSpPr>
        <p:grpSpPr>
          <a:xfrm>
            <a:off x="2216545" y="2128979"/>
            <a:ext cx="1665502" cy="2680083"/>
            <a:chOff x="2216545" y="3772053"/>
            <a:chExt cx="1665502" cy="2680083"/>
          </a:xfrm>
        </p:grpSpPr>
        <p:sp>
          <p:nvSpPr>
            <p:cNvPr id="42" name="圆角矩形 41">
              <a:hlinkClick r:id="" action="ppaction://noaction"/>
            </p:cNvPr>
            <p:cNvSpPr/>
            <p:nvPr/>
          </p:nvSpPr>
          <p:spPr>
            <a:xfrm>
              <a:off x="3006081" y="3772053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学生填写</a:t>
              </a: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2216545" y="5251807"/>
              <a:ext cx="166550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1.【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/>
                <a:t>有</a:t>
              </a:r>
              <a:r>
                <a:rPr lang="zh-CN" altLang="en-US" b="1" dirty="0"/>
                <a:t>意向申请发展助学金的学生</a:t>
              </a:r>
              <a:r>
                <a:rPr lang="zh-CN" altLang="en-US" b="1" dirty="0">
                  <a:solidFill>
                    <a:srgbClr val="C00000"/>
                  </a:solidFill>
                </a:rPr>
                <a:t>提交申请</a:t>
              </a:r>
              <a:endParaRPr lang="en-US" altLang="zh-CN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3838832" y="2012148"/>
            <a:ext cx="1353342" cy="2242916"/>
            <a:chOff x="6544202" y="3655222"/>
            <a:chExt cx="1353342" cy="2242916"/>
          </a:xfrm>
        </p:grpSpPr>
        <p:sp>
          <p:nvSpPr>
            <p:cNvPr id="48" name="圆角矩形 47">
              <a:hlinkClick r:id="" action="ppaction://noaction"/>
            </p:cNvPr>
            <p:cNvSpPr/>
            <p:nvPr/>
          </p:nvSpPr>
          <p:spPr>
            <a:xfrm>
              <a:off x="6765499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思政审核</a:t>
              </a:r>
              <a:endParaRPr lang="en-US" altLang="zh-CN" b="1" dirty="0"/>
            </a:p>
          </p:txBody>
        </p:sp>
        <p:sp>
          <p:nvSpPr>
            <p:cNvPr id="54" name="文本框 53"/>
            <p:cNvSpPr txBox="1"/>
            <p:nvPr/>
          </p:nvSpPr>
          <p:spPr>
            <a:xfrm>
              <a:off x="6544202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2.【</a:t>
              </a:r>
              <a:r>
                <a:rPr lang="zh-CN" altLang="en-US" b="1" dirty="0"/>
                <a:t>思政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90" name="组合 89"/>
          <p:cNvGrpSpPr/>
          <p:nvPr/>
        </p:nvGrpSpPr>
        <p:grpSpPr>
          <a:xfrm>
            <a:off x="5147997" y="2012148"/>
            <a:ext cx="1471214" cy="3350911"/>
            <a:chOff x="7853367" y="3655222"/>
            <a:chExt cx="1471214" cy="3350911"/>
          </a:xfrm>
        </p:grpSpPr>
        <p:sp>
          <p:nvSpPr>
            <p:cNvPr id="49" name="圆角矩形 48">
              <a:hlinkClick r:id="" action="ppaction://noaction"/>
            </p:cNvPr>
            <p:cNvSpPr/>
            <p:nvPr/>
          </p:nvSpPr>
          <p:spPr>
            <a:xfrm>
              <a:off x="8148751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院系审核</a:t>
              </a:r>
              <a:endParaRPr lang="en-US" altLang="zh-CN" b="1" dirty="0"/>
            </a:p>
          </p:txBody>
        </p:sp>
        <p:sp>
          <p:nvSpPr>
            <p:cNvPr id="55" name="文本框 54"/>
            <p:cNvSpPr txBox="1"/>
            <p:nvPr/>
          </p:nvSpPr>
          <p:spPr>
            <a:xfrm>
              <a:off x="7853367" y="5251807"/>
              <a:ext cx="14712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3.【</a:t>
              </a:r>
              <a:r>
                <a:rPr lang="zh-CN" altLang="en-US" b="1" dirty="0"/>
                <a:t>院系</a:t>
              </a:r>
              <a:r>
                <a:rPr lang="en-US" altLang="zh-CN" b="1" dirty="0"/>
                <a:t>】</a:t>
              </a:r>
            </a:p>
            <a:p>
              <a:r>
                <a:rPr lang="zh-CN" altLang="en-US" b="1" dirty="0"/>
                <a:t>进行评选性质</a:t>
              </a:r>
              <a:r>
                <a:rPr lang="zh-CN" altLang="en-US" b="1" dirty="0">
                  <a:solidFill>
                    <a:srgbClr val="C00000"/>
                  </a:solidFill>
                </a:rPr>
                <a:t>（新评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续评</a:t>
              </a:r>
              <a:r>
                <a:rPr lang="en-US" altLang="zh-CN" b="1" dirty="0">
                  <a:solidFill>
                    <a:srgbClr val="C00000"/>
                  </a:solidFill>
                </a:rPr>
                <a:t>/</a:t>
              </a:r>
              <a:r>
                <a:rPr lang="zh-CN" altLang="en-US" b="1" dirty="0">
                  <a:solidFill>
                    <a:srgbClr val="C00000"/>
                  </a:solidFill>
                </a:rPr>
                <a:t>补评）</a:t>
              </a:r>
              <a:r>
                <a:rPr lang="zh-CN" altLang="en-US" b="1" dirty="0"/>
                <a:t>及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学生最终获助</a:t>
              </a:r>
              <a:r>
                <a:rPr lang="zh-CN" altLang="en-US" b="1" dirty="0"/>
                <a:t>确认</a:t>
              </a:r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6544640" y="2012148"/>
            <a:ext cx="1353342" cy="2242916"/>
            <a:chOff x="9250010" y="3655222"/>
            <a:chExt cx="1353342" cy="2242916"/>
          </a:xfrm>
        </p:grpSpPr>
        <p:sp>
          <p:nvSpPr>
            <p:cNvPr id="50" name="圆角矩形 49"/>
            <p:cNvSpPr/>
            <p:nvPr/>
          </p:nvSpPr>
          <p:spPr>
            <a:xfrm>
              <a:off x="9532003" y="3655222"/>
              <a:ext cx="758932" cy="1479754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rtlCol="0" anchor="ctr"/>
            <a:lstStyle/>
            <a:p>
              <a:pPr algn="ctr"/>
              <a:r>
                <a:rPr lang="zh-CN" altLang="en-US" b="1" dirty="0"/>
                <a:t>学生处审核</a:t>
              </a:r>
              <a:endParaRPr lang="en-US" altLang="zh-CN" b="1" dirty="0"/>
            </a:p>
            <a:p>
              <a:pPr algn="ctr"/>
              <a:r>
                <a:rPr lang="zh-CN" altLang="en-US" b="1" dirty="0"/>
                <a:t>发展助学金</a:t>
              </a:r>
            </a:p>
          </p:txBody>
        </p:sp>
        <p:sp>
          <p:nvSpPr>
            <p:cNvPr id="56" name="文本框 55"/>
            <p:cNvSpPr txBox="1"/>
            <p:nvPr/>
          </p:nvSpPr>
          <p:spPr>
            <a:xfrm>
              <a:off x="9250010" y="5251807"/>
              <a:ext cx="135334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4.【</a:t>
              </a:r>
              <a:r>
                <a:rPr lang="zh-CN" altLang="en-US" b="1" dirty="0"/>
                <a:t>学生处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进行审核</a:t>
              </a: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7845070" y="2128979"/>
            <a:ext cx="1589086" cy="3513111"/>
            <a:chOff x="10485042" y="3770021"/>
            <a:chExt cx="1589086" cy="3513111"/>
          </a:xfrm>
        </p:grpSpPr>
        <p:sp>
          <p:nvSpPr>
            <p:cNvPr id="58" name="圆角矩形 57">
              <a:hlinkClick r:id="" action="ppaction://noaction"/>
            </p:cNvPr>
            <p:cNvSpPr/>
            <p:nvPr/>
          </p:nvSpPr>
          <p:spPr>
            <a:xfrm>
              <a:off x="10915254" y="3770021"/>
              <a:ext cx="364331" cy="1250156"/>
            </a:xfrm>
            <a:prstGeom prst="roundRect">
              <a:avLst/>
            </a:prstGeom>
            <a:solidFill>
              <a:srgbClr val="C8161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b="1" dirty="0"/>
                <a:t>学生打印</a:t>
              </a:r>
            </a:p>
          </p:txBody>
        </p:sp>
        <p:sp>
          <p:nvSpPr>
            <p:cNvPr id="59" name="文本框 58"/>
            <p:cNvSpPr txBox="1"/>
            <p:nvPr/>
          </p:nvSpPr>
          <p:spPr>
            <a:xfrm>
              <a:off x="10485042" y="5251807"/>
              <a:ext cx="158908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/>
                <a:t>5.【</a:t>
              </a:r>
              <a:r>
                <a:rPr lang="zh-CN" altLang="en-US" b="1" dirty="0">
                  <a:solidFill>
                    <a:srgbClr val="C00000"/>
                  </a:solidFill>
                </a:rPr>
                <a:t>学生</a:t>
              </a:r>
              <a:r>
                <a:rPr lang="en-US" altLang="zh-CN" b="1" dirty="0"/>
                <a:t>】</a:t>
              </a:r>
            </a:p>
            <a:p>
              <a:pPr algn="ctr"/>
              <a:r>
                <a:rPr lang="zh-CN" altLang="en-US" b="1" dirty="0"/>
                <a:t>打印提交纸质申请表</a:t>
              </a:r>
              <a:r>
                <a:rPr lang="zh-CN" altLang="en-US" b="1"/>
                <a:t>至学院</a:t>
              </a:r>
              <a:r>
                <a:rPr lang="en-US" altLang="zh-CN" b="1"/>
                <a:t>(</a:t>
              </a:r>
              <a:r>
                <a:rPr lang="zh-CN" altLang="en-US" b="1">
                  <a:solidFill>
                    <a:srgbClr val="C00000"/>
                  </a:solidFill>
                </a:rPr>
                <a:t>须院系及学生处全部审核完成后方可导出</a:t>
              </a:r>
              <a:r>
                <a:rPr lang="en-US" altLang="zh-CN" b="1"/>
                <a:t>)</a:t>
              </a:r>
              <a:endParaRPr lang="zh-CN" altLang="en-US" b="1" dirty="0"/>
            </a:p>
          </p:txBody>
        </p:sp>
      </p:grpSp>
      <p:cxnSp>
        <p:nvCxnSpPr>
          <p:cNvPr id="60" name="直接箭头连接符 59"/>
          <p:cNvCxnSpPr>
            <a:stCxn id="42" idx="3"/>
          </p:cNvCxnSpPr>
          <p:nvPr/>
        </p:nvCxnSpPr>
        <p:spPr>
          <a:xfrm>
            <a:off x="3370412" y="2754057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接箭头连接符 71"/>
          <p:cNvCxnSpPr>
            <a:stCxn id="48" idx="3"/>
            <a:endCxn id="49" idx="1"/>
          </p:cNvCxnSpPr>
          <p:nvPr/>
        </p:nvCxnSpPr>
        <p:spPr>
          <a:xfrm>
            <a:off x="4819061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接箭头连接符 75"/>
          <p:cNvCxnSpPr>
            <a:stCxn id="49" idx="3"/>
            <a:endCxn id="50" idx="1"/>
          </p:cNvCxnSpPr>
          <p:nvPr/>
        </p:nvCxnSpPr>
        <p:spPr>
          <a:xfrm>
            <a:off x="6202313" y="2752025"/>
            <a:ext cx="624320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接箭头连接符 78"/>
          <p:cNvCxnSpPr>
            <a:stCxn id="50" idx="3"/>
          </p:cNvCxnSpPr>
          <p:nvPr/>
        </p:nvCxnSpPr>
        <p:spPr>
          <a:xfrm>
            <a:off x="7585565" y="2752025"/>
            <a:ext cx="624319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 1">
            <a:extLst>
              <a:ext uri="{FF2B5EF4-FFF2-40B4-BE49-F238E27FC236}">
                <a16:creationId xmlns:a16="http://schemas.microsoft.com/office/drawing/2014/main" id="{314896DA-0AE0-ADC7-EFB4-55094BA44ED2}"/>
              </a:ext>
            </a:extLst>
          </p:cNvPr>
          <p:cNvSpPr/>
          <p:nvPr/>
        </p:nvSpPr>
        <p:spPr>
          <a:xfrm>
            <a:off x="9099015" y="2365411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如电子版申请表上存在信息缺失或错误，需根据实际信息修改后再行打印提交。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3" name="直接箭头连接符 2">
            <a:extLst>
              <a:ext uri="{FF2B5EF4-FFF2-40B4-BE49-F238E27FC236}">
                <a16:creationId xmlns:a16="http://schemas.microsoft.com/office/drawing/2014/main" id="{20609AB6-A9DB-A9B7-F75E-6554BB56AC07}"/>
              </a:ext>
            </a:extLst>
          </p:cNvPr>
          <p:cNvCxnSpPr>
            <a:cxnSpLocks/>
          </p:cNvCxnSpPr>
          <p:nvPr/>
        </p:nvCxnSpPr>
        <p:spPr>
          <a:xfrm flipV="1">
            <a:off x="9434156" y="3491902"/>
            <a:ext cx="424219" cy="99399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2" y="1100089"/>
            <a:ext cx="1102712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1.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通过</a:t>
            </a:r>
            <a:r>
              <a:rPr lang="en-US" altLang="zh-CN" sz="1400" b="1" dirty="0" err="1">
                <a:latin typeface="+mn-ea"/>
                <a:cs typeface="Times New Roman" panose="02020603050405020304" pitchFamily="18" charset="0"/>
              </a:rPr>
              <a:t>Jaccount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登陆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我的数字交大（</a:t>
            </a:r>
            <a:r>
              <a:rPr lang="en-US" altLang="zh-CN" sz="1400" b="1" dirty="0">
                <a:solidFill>
                  <a:srgbClr val="0070C0"/>
                </a:solidFill>
                <a:latin typeface="+mn-ea"/>
                <a:cs typeface="Times New Roman" panose="02020603050405020304" pitchFamily="18" charset="0"/>
              </a:rPr>
              <a:t>https://my.sjtu.edu.cn/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），选择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服务大厅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中的</a:t>
            </a: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【学生工作】点击【助学金申请】进行填写。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7274" y="1577535"/>
            <a:ext cx="6611645" cy="2197777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9546241" y="4294822"/>
            <a:ext cx="25126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照片要求：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zh-CN" altLang="en-US" sz="16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本人正面免冠彩色头像，纯色背景无边框，人像清晰（最好是证件照）</a:t>
            </a:r>
            <a:endParaRPr lang="en-US" altLang="zh-CN" sz="16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 flipV="1">
            <a:off x="10870047" y="3321575"/>
            <a:ext cx="356753" cy="8846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5227274" y="1577535"/>
            <a:ext cx="5247686" cy="219777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0" name="直接箭头连接符 19"/>
          <p:cNvCxnSpPr>
            <a:cxnSpLocks/>
            <a:endCxn id="17" idx="0"/>
          </p:cNvCxnSpPr>
          <p:nvPr/>
        </p:nvCxnSpPr>
        <p:spPr>
          <a:xfrm flipH="1">
            <a:off x="7586595" y="2962894"/>
            <a:ext cx="90802" cy="13319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793373" y="4294822"/>
            <a:ext cx="3586443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内容部分会自动填充，务必认真核对并进行相应修改！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学院请按照自己实际评审名额来源院系选择，部分电院同学如显示“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xx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系所”也请改为“电子信息与电气工程学院”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endParaRPr lang="en-US" altLang="zh-CN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50FBA0-81B9-4740-BE71-34DF8F09A5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082" y="1512766"/>
            <a:ext cx="4690242" cy="2262546"/>
          </a:xfrm>
          <a:prstGeom prst="rect">
            <a:avLst/>
          </a:prstGeom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8156053F-F76A-1C79-0341-16A9A576E62C}"/>
              </a:ext>
            </a:extLst>
          </p:cNvPr>
          <p:cNvSpPr/>
          <p:nvPr/>
        </p:nvSpPr>
        <p:spPr>
          <a:xfrm>
            <a:off x="1521095" y="5800129"/>
            <a:ext cx="247686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发展助学金申请</a:t>
            </a: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F36584A4-98B4-5D51-8CD2-974EC00B65E4}"/>
              </a:ext>
            </a:extLst>
          </p:cNvPr>
          <p:cNvSpPr/>
          <p:nvPr/>
        </p:nvSpPr>
        <p:spPr>
          <a:xfrm>
            <a:off x="964677" y="3296087"/>
            <a:ext cx="501781" cy="405990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9BE17162-9661-4312-E27B-928799453099}"/>
              </a:ext>
            </a:extLst>
          </p:cNvPr>
          <p:cNvCxnSpPr>
            <a:cxnSpLocks/>
          </p:cNvCxnSpPr>
          <p:nvPr/>
        </p:nvCxnSpPr>
        <p:spPr>
          <a:xfrm>
            <a:off x="434824" y="1550016"/>
            <a:ext cx="750794" cy="365215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矩形 20">
            <a:extLst>
              <a:ext uri="{FF2B5EF4-FFF2-40B4-BE49-F238E27FC236}">
                <a16:creationId xmlns:a16="http://schemas.microsoft.com/office/drawing/2014/main" id="{DA92BC3F-BB88-8C04-FC38-ED387C03202F}"/>
              </a:ext>
            </a:extLst>
          </p:cNvPr>
          <p:cNvSpPr/>
          <p:nvPr/>
        </p:nvSpPr>
        <p:spPr>
          <a:xfrm>
            <a:off x="1075351" y="2023001"/>
            <a:ext cx="501781" cy="163989"/>
          </a:xfrm>
          <a:prstGeom prst="rect">
            <a:avLst/>
          </a:prstGeom>
          <a:noFill/>
          <a:ln w="2222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80954F0F-B406-3FE9-B074-16EFB460E4B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6134"/>
          <a:stretch/>
        </p:blipFill>
        <p:spPr>
          <a:xfrm>
            <a:off x="57688" y="4206240"/>
            <a:ext cx="5247686" cy="1483369"/>
          </a:xfrm>
          <a:prstGeom prst="rect">
            <a:avLst/>
          </a:prstGeom>
        </p:spPr>
      </p:pic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E9E686C4-1A71-39F8-6CC5-8EE35DFE076B}"/>
              </a:ext>
            </a:extLst>
          </p:cNvPr>
          <p:cNvCxnSpPr>
            <a:cxnSpLocks/>
          </p:cNvCxnSpPr>
          <p:nvPr/>
        </p:nvCxnSpPr>
        <p:spPr>
          <a:xfrm flipH="1" flipV="1">
            <a:off x="850140" y="5520511"/>
            <a:ext cx="670955" cy="33547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2"/>
          <a:srcRect b="49162"/>
          <a:stretch>
            <a:fillRect/>
          </a:stretch>
        </p:blipFill>
        <p:spPr>
          <a:xfrm>
            <a:off x="1674896" y="2318706"/>
            <a:ext cx="6829442" cy="101731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171533" y="769347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上一学年挂科门数，将统计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2020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年度春季和秋季学期总的挂科门数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（数字），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将作为学院和学校审核申请的考量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（新生填写</a:t>
            </a:r>
            <a:r>
              <a:rPr lang="en-US" altLang="zh-CN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0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即可）</a:t>
            </a:r>
            <a:endParaRPr lang="zh-CN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97271" y="4798323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5.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填写完成后，点击左上角提交按钮后选择你的思政老师，确认后即完成助学金申请的提交。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4267200" y="5106100"/>
            <a:ext cx="3657600" cy="1284778"/>
            <a:chOff x="4267199" y="3974413"/>
            <a:chExt cx="3657600" cy="1284778"/>
          </a:xfrm>
        </p:grpSpPr>
        <p:pic>
          <p:nvPicPr>
            <p:cNvPr id="7" name="图片 6" descr="C:\Users\hucj1\AppData\Local\Microsoft\Windows\INetCache\Content.Word\个人总结指南图3.png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5878"/>
            <a:stretch>
              <a:fillRect/>
            </a:stretch>
          </p:blipFill>
          <p:spPr bwMode="auto">
            <a:xfrm>
              <a:off x="4267199" y="3974413"/>
              <a:ext cx="3657600" cy="1284778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" name="矩形 11"/>
            <p:cNvSpPr/>
            <p:nvPr/>
          </p:nvSpPr>
          <p:spPr>
            <a:xfrm>
              <a:off x="5593568" y="4722244"/>
              <a:ext cx="436868" cy="536947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171533" y="1962522"/>
            <a:ext cx="11748618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3.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注意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:【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个人情况及申请理由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31802" y="5621836"/>
            <a:ext cx="2560401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/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699206" y="5075497"/>
            <a:ext cx="750794" cy="36521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2681616" y="2646832"/>
            <a:ext cx="2682236" cy="79091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</a:rPr>
              <a:t>无需</a:t>
            </a:r>
            <a:r>
              <a:rPr lang="zh-CN" altLang="en-US" sz="1200" dirty="0">
                <a:solidFill>
                  <a:schemeClr val="tx1"/>
                </a:solidFill>
              </a:rPr>
              <a:t>填写设奖方名称（即尊敬的</a:t>
            </a:r>
            <a:r>
              <a:rPr lang="en-US" altLang="zh-CN" sz="1200" dirty="0">
                <a:solidFill>
                  <a:schemeClr val="tx1"/>
                </a:solidFill>
              </a:rPr>
              <a:t>xxx</a:t>
            </a:r>
            <a:r>
              <a:rPr lang="zh-CN" altLang="en-US" sz="1200" dirty="0">
                <a:solidFill>
                  <a:schemeClr val="tx1"/>
                </a:solidFill>
              </a:rPr>
              <a:t>）</a:t>
            </a:r>
            <a:r>
              <a:rPr lang="zh-CN" altLang="en-US" sz="1200" dirty="0">
                <a:solidFill>
                  <a:srgbClr val="C00000"/>
                </a:solidFill>
              </a:rPr>
              <a:t>直接填写申请理由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1612" y="1186806"/>
            <a:ext cx="9157171" cy="431822"/>
          </a:xfrm>
          <a:prstGeom prst="rect">
            <a:avLst/>
          </a:prstGeom>
        </p:spPr>
      </p:pic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56128" y="3464691"/>
            <a:ext cx="1174861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4</a:t>
            </a:r>
            <a:r>
              <a:rPr lang="en-US" altLang="zh-CN" sz="1400" b="1">
                <a:latin typeface="+mn-ea"/>
                <a:cs typeface="Times New Roman" panose="02020603050405020304" pitchFamily="18" charset="0"/>
              </a:rPr>
              <a:t>. </a:t>
            </a:r>
            <a:r>
              <a:rPr lang="zh-CN" altLang="en-US" sz="1400" b="1">
                <a:latin typeface="+mn-ea"/>
                <a:cs typeface="Times New Roman" panose="02020603050405020304" pitchFamily="18" charset="0"/>
              </a:rPr>
              <a:t>下载</a:t>
            </a:r>
            <a:r>
              <a:rPr lang="zh-CN" altLang="en-US" sz="1400" b="1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助学金申请书模板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，</a:t>
            </a: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按格式填写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完毕后作为附件</a:t>
            </a:r>
            <a:r>
              <a:rPr lang="zh-CN" altLang="en-US" sz="1400" b="1">
                <a:latin typeface="+mn-ea"/>
                <a:cs typeface="Times New Roman" panose="02020603050405020304" pitchFamily="18" charset="0"/>
              </a:rPr>
              <a:t>上传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zh-CN" altLang="en-US" sz="1400" b="1" u="sng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报告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中注意设奖方抬头（参考</a:t>
            </a:r>
            <a:r>
              <a:rPr lang="en-US" altLang="zh-CN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PPT</a:t>
            </a:r>
            <a:r>
              <a:rPr lang="zh-CN" altLang="en-US" sz="1400" b="1" u="sng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第二页设奖方名称）</a:t>
            </a:r>
            <a:endParaRPr lang="zh-CN" altLang="zh-CN" sz="1400" b="1" u="sng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2896" y="3998558"/>
            <a:ext cx="8234207" cy="612778"/>
          </a:xfrm>
          <a:prstGeom prst="rect">
            <a:avLst/>
          </a:prstGeom>
        </p:spPr>
      </p:pic>
      <p:sp>
        <p:nvSpPr>
          <p:cNvPr id="16" name="矩形 15"/>
          <p:cNvSpPr/>
          <p:nvPr/>
        </p:nvSpPr>
        <p:spPr>
          <a:xfrm>
            <a:off x="5089617" y="4004563"/>
            <a:ext cx="2841440" cy="50663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8610216" y="3775375"/>
            <a:ext cx="344432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注意事项：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1. </a:t>
            </a:r>
            <a:r>
              <a:rPr lang="zh-CN" altLang="en-US" sz="1400" b="1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按要求修改好大标题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2.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注意格式要求，设奖方名称见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PPT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第二页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3. 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电子版上传时上传</a:t>
            </a:r>
            <a:r>
              <a:rPr lang="en-US" altLang="zh-CN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word</a:t>
            </a:r>
            <a:r>
              <a:rPr lang="zh-CN" altLang="en-US" sz="1400" b="1" dirty="0">
                <a:solidFill>
                  <a:srgbClr val="C00000"/>
                </a:solidFill>
                <a:highlight>
                  <a:srgbClr val="FFFF00"/>
                </a:highlight>
                <a:latin typeface="+mn-ea"/>
              </a:rPr>
              <a:t>，无需手写签名，递交院系的纸质需要签名</a:t>
            </a:r>
            <a:endParaRPr lang="en-US" altLang="zh-CN" sz="1400" b="1" dirty="0">
              <a:solidFill>
                <a:srgbClr val="C00000"/>
              </a:solidFill>
              <a:highlight>
                <a:srgbClr val="FFFF00"/>
              </a:highlight>
              <a:latin typeface="+mn-ea"/>
            </a:endParaRPr>
          </a:p>
          <a:p>
            <a:r>
              <a:rPr lang="en-US" altLang="zh-CN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4. </a:t>
            </a:r>
            <a:r>
              <a:rPr lang="zh-CN" altLang="en-US" sz="1400" b="1" u="sng" dirty="0">
                <a:solidFill>
                  <a:schemeClr val="tx1"/>
                </a:solidFill>
                <a:highlight>
                  <a:srgbClr val="FFFF00"/>
                </a:highlight>
                <a:latin typeface="+mn-ea"/>
              </a:rPr>
              <a:t>若项目有特殊的报告要求，则在此报告中体现，例如对设奖方精神的学习感悟等要求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B240A939-0605-E250-6D73-0B25C785D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912" y="4554082"/>
            <a:ext cx="5988105" cy="1202851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线上申请指南</a:t>
            </a:r>
            <a:r>
              <a:rPr lang="en-US" altLang="zh-CN" dirty="0"/>
              <a:t>——</a:t>
            </a:r>
            <a:r>
              <a:rPr lang="zh-CN" altLang="en-US" dirty="0"/>
              <a:t>助学金申请</a:t>
            </a:r>
            <a:endParaRPr lang="zh-CN" altLang="zh-CN" dirty="0"/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auto">
          <a:xfrm>
            <a:off x="566224" y="701105"/>
            <a:ext cx="11748618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6. 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提交后，登陆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我的数字交大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在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已办事项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】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中查看审核进度并打印。</a:t>
            </a: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申请获得发展助学金（含续评项目）的同学，需要打印提交： “助学金申请”纸质表格！</a:t>
            </a:r>
            <a:endParaRPr lang="en-US" altLang="zh-CN" sz="1400" b="1" dirty="0">
              <a:solidFill>
                <a:srgbClr val="C00000"/>
              </a:solidFill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zh-CN" sz="1400" b="1" dirty="0">
              <a:latin typeface="+mn-ea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zh-CN" sz="14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357999" y="4162507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285750" indent="-28575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zh-CN" altLang="zh-CN" sz="1400" b="1" dirty="0"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latin typeface="+mn-ea"/>
                <a:cs typeface="Times New Roman" panose="02020603050405020304" pitchFamily="18" charset="0"/>
              </a:rPr>
              <a:t>进行打印后提交至学院。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037" y="1610198"/>
            <a:ext cx="5232980" cy="789962"/>
          </a:xfrm>
          <a:prstGeom prst="rect">
            <a:avLst/>
          </a:prstGeom>
        </p:spPr>
      </p:pic>
      <p:cxnSp>
        <p:nvCxnSpPr>
          <p:cNvPr id="19" name="直接箭头连接符 18"/>
          <p:cNvCxnSpPr/>
          <p:nvPr/>
        </p:nvCxnSpPr>
        <p:spPr>
          <a:xfrm flipH="1">
            <a:off x="7720929" y="1873295"/>
            <a:ext cx="807243" cy="3494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8541085" y="1798158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8171377" y="511192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sp>
        <p:nvSpPr>
          <p:cNvPr id="30" name="iconfont-11899-5651573"/>
          <p:cNvSpPr>
            <a:spLocks noChangeAspect="1"/>
          </p:cNvSpPr>
          <p:nvPr/>
        </p:nvSpPr>
        <p:spPr bwMode="auto">
          <a:xfrm>
            <a:off x="8317939" y="4692822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24" name="椭圆 23"/>
          <p:cNvSpPr/>
          <p:nvPr/>
        </p:nvSpPr>
        <p:spPr>
          <a:xfrm>
            <a:off x="6290444" y="2025323"/>
            <a:ext cx="1391387" cy="48672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9074669-7AEB-08F6-2B29-10ECBB1876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5037" y="2644111"/>
            <a:ext cx="5131837" cy="1512716"/>
          </a:xfrm>
          <a:prstGeom prst="rect">
            <a:avLst/>
          </a:prstGeom>
        </p:spPr>
      </p:pic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5748401B-124A-C595-9B8D-1FAA93C58C2E}"/>
              </a:ext>
            </a:extLst>
          </p:cNvPr>
          <p:cNvCxnSpPr>
            <a:cxnSpLocks/>
          </p:cNvCxnSpPr>
          <p:nvPr/>
        </p:nvCxnSpPr>
        <p:spPr>
          <a:xfrm flipH="1" flipV="1">
            <a:off x="4174671" y="3559629"/>
            <a:ext cx="866981" cy="17052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>
            <a:extLst>
              <a:ext uri="{FF2B5EF4-FFF2-40B4-BE49-F238E27FC236}">
                <a16:creationId xmlns:a16="http://schemas.microsoft.com/office/drawing/2014/main" id="{CFCD1976-3825-44B5-B271-9770594D1AF8}"/>
              </a:ext>
            </a:extLst>
          </p:cNvPr>
          <p:cNvSpPr/>
          <p:nvPr/>
        </p:nvSpPr>
        <p:spPr>
          <a:xfrm>
            <a:off x="5183343" y="3642792"/>
            <a:ext cx="10205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点击申请</a:t>
            </a:r>
            <a:endParaRPr lang="zh-CN" altLang="en-US" sz="1400" dirty="0">
              <a:solidFill>
                <a:srgbClr val="C00000"/>
              </a:solidFill>
            </a:endParaRPr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B102575-033A-62DB-47B8-E30FF7FBC86C}"/>
              </a:ext>
            </a:extLst>
          </p:cNvPr>
          <p:cNvCxnSpPr>
            <a:cxnSpLocks/>
          </p:cNvCxnSpPr>
          <p:nvPr/>
        </p:nvCxnSpPr>
        <p:spPr>
          <a:xfrm flipH="1" flipV="1">
            <a:off x="7708017" y="4852042"/>
            <a:ext cx="337320" cy="10066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1"/>
          <p:cNvSpPr txBox="1">
            <a:spLocks noChangeArrowheads="1"/>
          </p:cNvSpPr>
          <p:nvPr/>
        </p:nvSpPr>
        <p:spPr bwMode="auto">
          <a:xfrm>
            <a:off x="2453540" y="2440653"/>
            <a:ext cx="8157028" cy="98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sz="4400" b="1" dirty="0">
                <a:solidFill>
                  <a:srgbClr val="C00000"/>
                </a:solidFill>
                <a:latin typeface="微软雅黑" panose="020B0503020204020204" pitchFamily="34" charset="-122"/>
              </a:rPr>
              <a:t>家庭经济情况调查表打印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2219443" y="2349943"/>
            <a:ext cx="10311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en-US" altLang="zh-CN" sz="80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</a:t>
            </a:r>
            <a:r>
              <a:rPr kumimoji="0" lang="en-US" altLang="zh-CN" sz="8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cxnSp>
        <p:nvCxnSpPr>
          <p:cNvPr id="10" name="直接连接符 9"/>
          <p:cNvCxnSpPr/>
          <p:nvPr/>
        </p:nvCxnSpPr>
        <p:spPr>
          <a:xfrm flipV="1">
            <a:off x="1956360" y="3683146"/>
            <a:ext cx="8769697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998"/>
          <a:stretch>
            <a:fillRect/>
          </a:stretch>
        </p:blipFill>
        <p:spPr>
          <a:xfrm>
            <a:off x="2706868" y="5611232"/>
            <a:ext cx="6942213" cy="1126703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zh-CN" altLang="en-US" dirty="0"/>
              <a:t>家庭经济情况调查表打印</a:t>
            </a:r>
            <a:endParaRPr lang="zh-CN" altLang="zh-CN" dirty="0"/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28600" y="7080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70811" y="1018354"/>
            <a:ext cx="115511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b="1">
                <a:latin typeface="+mn-ea"/>
                <a:cs typeface="Times New Roman" panose="02020603050405020304" pitchFamily="18" charset="0"/>
              </a:rPr>
              <a:t>在库困难同学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：</a:t>
            </a:r>
            <a:r>
              <a:rPr lang="zh-CN" altLang="en-US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本人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可通过数字交大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-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已办事项中找到审核通过的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【</a:t>
            </a:r>
            <a:r>
              <a:rPr lang="zh-CN" altLang="en-US" sz="1600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困难生申请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】- 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右上角下载</a:t>
            </a:r>
            <a:r>
              <a:rPr lang="en-US" altLang="zh-CN" sz="1600" b="1" dirty="0"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600" b="1" dirty="0">
                <a:latin typeface="+mn-ea"/>
                <a:cs typeface="Times New Roman" panose="02020603050405020304" pitchFamily="18" charset="0"/>
              </a:rPr>
              <a:t>进行打印；</a:t>
            </a:r>
            <a:endParaRPr lang="en-US" altLang="zh-CN" sz="16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2475312" y="5266593"/>
            <a:ext cx="54136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点击右上角下载按钮，下载</a:t>
            </a:r>
            <a:r>
              <a:rPr lang="en-US" altLang="zh-CN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PDF</a:t>
            </a:r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进行打印后提交至学院。</a:t>
            </a:r>
          </a:p>
        </p:txBody>
      </p:sp>
      <p:sp>
        <p:nvSpPr>
          <p:cNvPr id="21" name="矩形 20"/>
          <p:cNvSpPr/>
          <p:nvPr/>
        </p:nvSpPr>
        <p:spPr>
          <a:xfrm>
            <a:off x="6986137" y="6499435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Times New Roman" panose="02020603050405020304" pitchFamily="18" charset="0"/>
              </a:rPr>
              <a:t>下载按钮</a:t>
            </a:r>
            <a:endParaRPr lang="zh-CN" altLang="en-US" sz="1400" dirty="0">
              <a:solidFill>
                <a:schemeClr val="accent1"/>
              </a:solidFill>
            </a:endParaRPr>
          </a:p>
        </p:txBody>
      </p:sp>
      <p:sp>
        <p:nvSpPr>
          <p:cNvPr id="22" name="iconfont-11899-5651573"/>
          <p:cNvSpPr>
            <a:spLocks noChangeAspect="1"/>
          </p:cNvSpPr>
          <p:nvPr/>
        </p:nvSpPr>
        <p:spPr bwMode="auto">
          <a:xfrm>
            <a:off x="7210516" y="5999268"/>
            <a:ext cx="609685" cy="419105"/>
          </a:xfrm>
          <a:custGeom>
            <a:avLst/>
            <a:gdLst>
              <a:gd name="T0" fmla="*/ 8386 w 10375"/>
              <a:gd name="T1" fmla="*/ 2675 h 7133"/>
              <a:gd name="T2" fmla="*/ 5188 w 10375"/>
              <a:gd name="T3" fmla="*/ 0 h 7133"/>
              <a:gd name="T4" fmla="*/ 2335 w 10375"/>
              <a:gd name="T5" fmla="*/ 1784 h 7133"/>
              <a:gd name="T6" fmla="*/ 0 w 10375"/>
              <a:gd name="T7" fmla="*/ 4459 h 7133"/>
              <a:gd name="T8" fmla="*/ 2594 w 10375"/>
              <a:gd name="T9" fmla="*/ 7133 h 7133"/>
              <a:gd name="T10" fmla="*/ 8213 w 10375"/>
              <a:gd name="T11" fmla="*/ 7133 h 7133"/>
              <a:gd name="T12" fmla="*/ 10374 w 10375"/>
              <a:gd name="T13" fmla="*/ 4904 h 7133"/>
              <a:gd name="T14" fmla="*/ 8386 w 10375"/>
              <a:gd name="T15" fmla="*/ 2675 h 7133"/>
              <a:gd name="T16" fmla="*/ 4322 w 10375"/>
              <a:gd name="T17" fmla="*/ 3567 h 7133"/>
              <a:gd name="T18" fmla="*/ 4322 w 10375"/>
              <a:gd name="T19" fmla="*/ 1945 h 7133"/>
              <a:gd name="T20" fmla="*/ 4485 w 10375"/>
              <a:gd name="T21" fmla="*/ 1783 h 7133"/>
              <a:gd name="T22" fmla="*/ 5890 w 10375"/>
              <a:gd name="T23" fmla="*/ 1783 h 7133"/>
              <a:gd name="T24" fmla="*/ 6052 w 10375"/>
              <a:gd name="T25" fmla="*/ 1945 h 7133"/>
              <a:gd name="T26" fmla="*/ 6052 w 10375"/>
              <a:gd name="T27" fmla="*/ 3567 h 7133"/>
              <a:gd name="T28" fmla="*/ 6966 w 10375"/>
              <a:gd name="T29" fmla="*/ 3567 h 7133"/>
              <a:gd name="T30" fmla="*/ 7082 w 10375"/>
              <a:gd name="T31" fmla="*/ 3841 h 7133"/>
              <a:gd name="T32" fmla="*/ 5304 w 10375"/>
              <a:gd name="T33" fmla="*/ 5675 h 7133"/>
              <a:gd name="T34" fmla="*/ 5071 w 10375"/>
              <a:gd name="T35" fmla="*/ 5675 h 7133"/>
              <a:gd name="T36" fmla="*/ 3293 w 10375"/>
              <a:gd name="T37" fmla="*/ 3841 h 7133"/>
              <a:gd name="T38" fmla="*/ 3409 w 10375"/>
              <a:gd name="T39" fmla="*/ 3566 h 7133"/>
              <a:gd name="T40" fmla="*/ 4322 w 10375"/>
              <a:gd name="T41" fmla="*/ 3567 h 7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0375" h="7133">
                <a:moveTo>
                  <a:pt x="8386" y="2675"/>
                </a:moveTo>
                <a:cubicBezTo>
                  <a:pt x="8084" y="1159"/>
                  <a:pt x="6786" y="0"/>
                  <a:pt x="5188" y="0"/>
                </a:cubicBezTo>
                <a:cubicBezTo>
                  <a:pt x="3934" y="0"/>
                  <a:pt x="2854" y="714"/>
                  <a:pt x="2335" y="1784"/>
                </a:cubicBezTo>
                <a:cubicBezTo>
                  <a:pt x="994" y="1963"/>
                  <a:pt x="0" y="3077"/>
                  <a:pt x="0" y="4459"/>
                </a:cubicBezTo>
                <a:cubicBezTo>
                  <a:pt x="0" y="5930"/>
                  <a:pt x="1168" y="7133"/>
                  <a:pt x="2594" y="7133"/>
                </a:cubicBezTo>
                <a:lnTo>
                  <a:pt x="8213" y="7133"/>
                </a:lnTo>
                <a:cubicBezTo>
                  <a:pt x="9423" y="7133"/>
                  <a:pt x="10374" y="6152"/>
                  <a:pt x="10374" y="4904"/>
                </a:cubicBezTo>
                <a:cubicBezTo>
                  <a:pt x="10375" y="3745"/>
                  <a:pt x="9468" y="2764"/>
                  <a:pt x="8386" y="2675"/>
                </a:cubicBezTo>
                <a:close/>
                <a:moveTo>
                  <a:pt x="4322" y="3567"/>
                </a:moveTo>
                <a:lnTo>
                  <a:pt x="4322" y="1945"/>
                </a:lnTo>
                <a:cubicBezTo>
                  <a:pt x="4322" y="1855"/>
                  <a:pt x="4395" y="1783"/>
                  <a:pt x="4485" y="1783"/>
                </a:cubicBezTo>
                <a:lnTo>
                  <a:pt x="5890" y="1783"/>
                </a:lnTo>
                <a:cubicBezTo>
                  <a:pt x="5980" y="1783"/>
                  <a:pt x="6052" y="1855"/>
                  <a:pt x="6052" y="1945"/>
                </a:cubicBezTo>
                <a:lnTo>
                  <a:pt x="6052" y="3567"/>
                </a:lnTo>
                <a:lnTo>
                  <a:pt x="6966" y="3567"/>
                </a:lnTo>
                <a:cubicBezTo>
                  <a:pt x="7110" y="3567"/>
                  <a:pt x="7182" y="3739"/>
                  <a:pt x="7082" y="3841"/>
                </a:cubicBezTo>
                <a:lnTo>
                  <a:pt x="5304" y="5675"/>
                </a:lnTo>
                <a:cubicBezTo>
                  <a:pt x="5240" y="5742"/>
                  <a:pt x="5135" y="5742"/>
                  <a:pt x="5071" y="5675"/>
                </a:cubicBezTo>
                <a:lnTo>
                  <a:pt x="3293" y="3841"/>
                </a:lnTo>
                <a:cubicBezTo>
                  <a:pt x="3193" y="3739"/>
                  <a:pt x="3266" y="3566"/>
                  <a:pt x="3409" y="3566"/>
                </a:cubicBezTo>
                <a:lnTo>
                  <a:pt x="4322" y="35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cxnSp>
        <p:nvCxnSpPr>
          <p:cNvPr id="32" name="直接箭头连接符 31"/>
          <p:cNvCxnSpPr/>
          <p:nvPr/>
        </p:nvCxnSpPr>
        <p:spPr>
          <a:xfrm flipV="1">
            <a:off x="8309748" y="5999268"/>
            <a:ext cx="425690" cy="20955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395E70D1-FF64-4C40-90E6-4311553A52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1774" y="1610198"/>
            <a:ext cx="9748452" cy="3037839"/>
          </a:xfrm>
          <a:prstGeom prst="rect">
            <a:avLst/>
          </a:prstGeom>
        </p:spPr>
      </p:pic>
      <p:sp>
        <p:nvSpPr>
          <p:cNvPr id="12" name="椭圆 11">
            <a:extLst>
              <a:ext uri="{FF2B5EF4-FFF2-40B4-BE49-F238E27FC236}">
                <a16:creationId xmlns:a16="http://schemas.microsoft.com/office/drawing/2014/main" id="{710E6F79-F338-4E41-B936-1AA7400EBB01}"/>
              </a:ext>
            </a:extLst>
          </p:cNvPr>
          <p:cNvSpPr/>
          <p:nvPr/>
        </p:nvSpPr>
        <p:spPr>
          <a:xfrm>
            <a:off x="6420051" y="2147315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椭圆 28">
            <a:extLst>
              <a:ext uri="{FF2B5EF4-FFF2-40B4-BE49-F238E27FC236}">
                <a16:creationId xmlns:a16="http://schemas.microsoft.com/office/drawing/2014/main" id="{36889497-BCF3-45D0-BD2E-67E9389CE01F}"/>
              </a:ext>
            </a:extLst>
          </p:cNvPr>
          <p:cNvSpPr/>
          <p:nvPr/>
        </p:nvSpPr>
        <p:spPr>
          <a:xfrm>
            <a:off x="3309487" y="4135420"/>
            <a:ext cx="1126155" cy="59588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3" name="直接箭头连接符 32">
            <a:extLst>
              <a:ext uri="{FF2B5EF4-FFF2-40B4-BE49-F238E27FC236}">
                <a16:creationId xmlns:a16="http://schemas.microsoft.com/office/drawing/2014/main" id="{5F7EB76A-C421-4B25-924D-33B7518D7DEE}"/>
              </a:ext>
            </a:extLst>
          </p:cNvPr>
          <p:cNvCxnSpPr>
            <a:cxnSpLocks/>
          </p:cNvCxnSpPr>
          <p:nvPr/>
        </p:nvCxnSpPr>
        <p:spPr>
          <a:xfrm flipH="1" flipV="1">
            <a:off x="4616189" y="4584613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>
            <a:extLst>
              <a:ext uri="{FF2B5EF4-FFF2-40B4-BE49-F238E27FC236}">
                <a16:creationId xmlns:a16="http://schemas.microsoft.com/office/drawing/2014/main" id="{7F775E4B-8CB0-404A-B3B7-F101D3C159C4}"/>
              </a:ext>
            </a:extLst>
          </p:cNvPr>
          <p:cNvCxnSpPr>
            <a:cxnSpLocks/>
          </p:cNvCxnSpPr>
          <p:nvPr/>
        </p:nvCxnSpPr>
        <p:spPr>
          <a:xfrm flipH="1" flipV="1">
            <a:off x="7546206" y="2729910"/>
            <a:ext cx="800312" cy="281808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矩形 34">
            <a:extLst>
              <a:ext uri="{FF2B5EF4-FFF2-40B4-BE49-F238E27FC236}">
                <a16:creationId xmlns:a16="http://schemas.microsoft.com/office/drawing/2014/main" id="{AF50A544-3FBD-48F2-9C4E-34BE8EB45DE4}"/>
              </a:ext>
            </a:extLst>
          </p:cNvPr>
          <p:cNvSpPr/>
          <p:nvPr/>
        </p:nvSpPr>
        <p:spPr>
          <a:xfrm>
            <a:off x="8569862" y="2975228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已办事项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5C9F70C-B6DC-42C8-826F-E1FBB5F199C1}"/>
              </a:ext>
            </a:extLst>
          </p:cNvPr>
          <p:cNvSpPr/>
          <p:nvPr/>
        </p:nvSpPr>
        <p:spPr>
          <a:xfrm>
            <a:off x="5597048" y="4775957"/>
            <a:ext cx="90281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b="1" dirty="0">
                <a:solidFill>
                  <a:srgbClr val="00B0F0"/>
                </a:solidFill>
                <a:latin typeface="+mn-ea"/>
                <a:cs typeface="Times New Roman" panose="02020603050405020304" pitchFamily="18" charset="0"/>
              </a:rPr>
              <a:t>点开申请</a:t>
            </a:r>
            <a:endParaRPr lang="zh-CN" altLang="en-US" sz="1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ICON" val="#140735;#140735;#370613;"/>
</p:tagLst>
</file>

<file path=ppt/theme/theme1.xml><?xml version="1.0" encoding="utf-8"?>
<a:theme xmlns:a="http://schemas.openxmlformats.org/drawingml/2006/main" name="1_Office 主题​​">
  <a:themeElements>
    <a:clrScheme name="SJTU-2019">
      <a:dk1>
        <a:srgbClr val="000000"/>
      </a:dk1>
      <a:lt1>
        <a:srgbClr val="FFFFFF"/>
      </a:lt1>
      <a:dk2>
        <a:srgbClr val="1B1C21"/>
      </a:dk2>
      <a:lt2>
        <a:srgbClr val="DBDBDB"/>
      </a:lt2>
      <a:accent1>
        <a:srgbClr val="C8161E"/>
      </a:accent1>
      <a:accent2>
        <a:srgbClr val="44546A"/>
      </a:accent2>
      <a:accent3>
        <a:srgbClr val="1F4D78"/>
      </a:accent3>
      <a:accent4>
        <a:srgbClr val="ED7D31"/>
      </a:accent4>
      <a:accent5>
        <a:srgbClr val="FFC000"/>
      </a:accent5>
      <a:accent6>
        <a:srgbClr val="A5A5A5"/>
      </a:accent6>
      <a:hlink>
        <a:srgbClr val="196E7D"/>
      </a:hlink>
      <a:folHlink>
        <a:srgbClr val="BEBEBE"/>
      </a:folHlink>
    </a:clrScheme>
    <a:fontScheme name="外宣普适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1017</Words>
  <Application>Microsoft Office PowerPoint</Application>
  <PresentationFormat>宽屏</PresentationFormat>
  <Paragraphs>160</Paragraphs>
  <Slides>9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等线</vt:lpstr>
      <vt:lpstr>楷体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胡 长俊</dc:creator>
  <cp:lastModifiedBy>Admin</cp:lastModifiedBy>
  <cp:revision>127</cp:revision>
  <dcterms:created xsi:type="dcterms:W3CDTF">2020-11-04T02:30:00Z</dcterms:created>
  <dcterms:modified xsi:type="dcterms:W3CDTF">2023-11-17T06:04:19Z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A2EB037CCE93462584E7C85A048237A3</vt:lpwstr>
  </property>
</Properties>
</file>